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56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6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7.bin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3988132925899278"/>
          <c:y val="0.11422837938641739"/>
          <c:w val="0.61427977797504696"/>
          <c:h val="0.6349655593822908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FF7C8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1800" b="1" i="0" spc="0" baseline="0">
                      <a:solidFill>
                        <a:schemeClr val="tx1"/>
                      </a:solidFill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800" spc="0" dirty="0" smtClean="0">
                        <a:solidFill>
                          <a:srgbClr val="FF0000"/>
                        </a:solidFill>
                      </a:rPr>
                      <a:t>20062   (17,1%)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 i="0" spc="0" baseline="0">
                    <a:solidFill>
                      <a:srgbClr val="FF0000"/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Tabelle1!$A$7:$A$8</c:f>
              <c:strCache>
                <c:ptCount val="2"/>
                <c:pt idx="0">
                  <c:v>Gesamtanzahl Schülerinnen und Schüler*</c:v>
                </c:pt>
                <c:pt idx="1">
                  <c:v>Anzahl Schülerinnen und Schüler mit Teilnahme am Zukunftstag </c:v>
                </c:pt>
              </c:strCache>
            </c:strRef>
          </c:cat>
          <c:val>
            <c:numRef>
              <c:f>Tabelle1!$B$7:$B$8</c:f>
              <c:numCache>
                <c:formatCode>General</c:formatCode>
                <c:ptCount val="2"/>
                <c:pt idx="0">
                  <c:v>117530</c:v>
                </c:pt>
                <c:pt idx="1">
                  <c:v>20062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975872"/>
        <c:axId val="30977408"/>
      </c:barChart>
      <c:catAx>
        <c:axId val="3097587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 anchor="ctr" anchorCtr="1"/>
          <a:lstStyle/>
          <a:p>
            <a:pPr>
              <a:defRPr sz="1600" b="0" i="0" baseline="0"/>
            </a:pPr>
            <a:endParaRPr lang="de-DE"/>
          </a:p>
        </c:txPr>
        <c:crossAx val="30977408"/>
        <c:crosses val="autoZero"/>
        <c:auto val="1"/>
        <c:lblAlgn val="ctr"/>
        <c:lblOffset val="100"/>
        <c:noMultiLvlLbl val="0"/>
      </c:catAx>
      <c:valAx>
        <c:axId val="30977408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00" b="0" i="0" spc="100" baseline="0"/>
            </a:pPr>
            <a:endParaRPr lang="de-DE"/>
          </a:p>
        </c:txPr>
        <c:crossAx val="30975872"/>
        <c:crosses val="autoZero"/>
        <c:crossBetween val="between"/>
        <c:majorUnit val="50000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516926024014354E-2"/>
          <c:y val="7.9790970937869646E-2"/>
          <c:w val="0.63480578628317108"/>
          <c:h val="0.74358785842967334"/>
        </c:manualLayout>
      </c:layout>
      <c:pie3DChart>
        <c:varyColors val="1"/>
        <c:ser>
          <c:idx val="0"/>
          <c:order val="0"/>
          <c:spPr>
            <a:ln w="19050">
              <a:solidFill>
                <a:schemeClr val="tx1"/>
              </a:solidFill>
            </a:ln>
          </c:spPr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400" b="1">
                        <a:solidFill>
                          <a:schemeClr val="accent1">
                            <a:lumMod val="75000"/>
                          </a:schemeClr>
                        </a:solidFill>
                      </a:defRPr>
                    </a:pPr>
                    <a:r>
                      <a:rPr lang="en-US" sz="1400" b="1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29 (9 %)</a:t>
                    </a:r>
                    <a:endParaRPr lang="en-US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1400" b="1">
                        <a:solidFill>
                          <a:srgbClr val="C00000"/>
                        </a:solidFill>
                      </a:defRPr>
                    </a:pPr>
                    <a:r>
                      <a:rPr lang="en-US" sz="1400" b="1">
                        <a:solidFill>
                          <a:srgbClr val="C00000"/>
                        </a:solidFill>
                      </a:rPr>
                      <a:t>22 (7 %)</a:t>
                    </a:r>
                    <a:endParaRPr lang="en-US">
                      <a:solidFill>
                        <a:srgbClr val="C00000"/>
                      </a:solidFill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sz="1400" b="1">
                        <a:solidFill>
                          <a:schemeClr val="accent3">
                            <a:lumMod val="50000"/>
                          </a:schemeClr>
                        </a:solidFill>
                      </a:defRPr>
                    </a:pPr>
                    <a:r>
                      <a:rPr lang="en-US" sz="1400" b="1">
                        <a:solidFill>
                          <a:schemeClr val="accent3">
                            <a:lumMod val="50000"/>
                          </a:schemeClr>
                        </a:solidFill>
                      </a:rPr>
                      <a:t>265 (84 %)</a:t>
                    </a:r>
                    <a:endParaRPr lang="en-US">
                      <a:solidFill>
                        <a:schemeClr val="accent3">
                          <a:lumMod val="50000"/>
                        </a:schemeClr>
                      </a:solidFill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'[Diagramm in Microsoft PowerPoint]Tabelle1'!$C$9:$E$9</c:f>
              <c:strCache>
                <c:ptCount val="3"/>
                <c:pt idx="0">
                  <c:v>Fehlmeldung</c:v>
                </c:pt>
                <c:pt idx="1">
                  <c:v>keine Rückmeldung</c:v>
                </c:pt>
                <c:pt idx="2">
                  <c:v>Teilnahme</c:v>
                </c:pt>
              </c:strCache>
            </c:strRef>
          </c:cat>
          <c:val>
            <c:numRef>
              <c:f>'[Diagramm in Microsoft PowerPoint]Tabelle1'!$C$10:$E$10</c:f>
              <c:numCache>
                <c:formatCode>General</c:formatCode>
                <c:ptCount val="3"/>
                <c:pt idx="0">
                  <c:v>29</c:v>
                </c:pt>
                <c:pt idx="1">
                  <c:v>22</c:v>
                </c:pt>
                <c:pt idx="2">
                  <c:v>265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670004920088243"/>
          <c:y val="0.57138963726252634"/>
          <c:w val="0.24509688361794094"/>
          <c:h val="0.27060146911781047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400"/>
          </a:pPr>
          <a:endParaRPr lang="de-DE"/>
        </a:p>
      </c:txPr>
    </c:legend>
    <c:plotVisOnly val="1"/>
    <c:dispBlanksAs val="gap"/>
    <c:showDLblsOverMax val="0"/>
  </c:chart>
  <c:spPr>
    <a:ln w="34925">
      <a:solidFill>
        <a:schemeClr val="accent3">
          <a:lumMod val="75000"/>
        </a:schemeClr>
      </a:solidFill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941519725321525"/>
          <c:y val="0"/>
          <c:w val="0.73217592225202488"/>
          <c:h val="0.9409020610176105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'[Diagramm in Microsoft PowerPoint]Tabelle1'!$B$1</c:f>
              <c:strCache>
                <c:ptCount val="1"/>
                <c:pt idx="0">
                  <c:v>Anzahl der Schulen in Schulform</c:v>
                </c:pt>
              </c:strCache>
            </c:strRef>
          </c:tx>
          <c:spPr>
            <a:solidFill>
              <a:srgbClr val="C9E424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300" b="1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'[Diagramm in Microsoft PowerPoint]Tabelle1'!$A$2:$A$6</c:f>
              <c:strCache>
                <c:ptCount val="5"/>
                <c:pt idx="0">
                  <c:v>Förderschulen</c:v>
                </c:pt>
                <c:pt idx="1">
                  <c:v>Sekundar-/ Gemeinschaftsschulen</c:v>
                </c:pt>
                <c:pt idx="2">
                  <c:v>Gesamtschulen </c:v>
                </c:pt>
                <c:pt idx="3">
                  <c:v>Gymnasien</c:v>
                </c:pt>
                <c:pt idx="4">
                  <c:v>gesamt </c:v>
                </c:pt>
              </c:strCache>
            </c:strRef>
          </c:cat>
          <c:val>
            <c:numRef>
              <c:f>'[Diagramm in Microsoft PowerPoint]Tabelle1'!$B$2:$B$6</c:f>
              <c:numCache>
                <c:formatCode>General</c:formatCode>
                <c:ptCount val="5"/>
                <c:pt idx="0">
                  <c:v>93</c:v>
                </c:pt>
                <c:pt idx="1">
                  <c:v>150</c:v>
                </c:pt>
                <c:pt idx="2">
                  <c:v>6</c:v>
                </c:pt>
                <c:pt idx="3">
                  <c:v>67</c:v>
                </c:pt>
                <c:pt idx="4">
                  <c:v>316</c:v>
                </c:pt>
              </c:numCache>
            </c:numRef>
          </c:val>
        </c:ser>
        <c:ser>
          <c:idx val="1"/>
          <c:order val="1"/>
          <c:tx>
            <c:strRef>
              <c:f>'[Diagramm in Microsoft PowerPoint]Tabelle1'!$C$1</c:f>
              <c:strCache>
                <c:ptCount val="1"/>
                <c:pt idx="0">
                  <c:v>Rückmeldungen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300" b="1">
                    <a:solidFill>
                      <a:srgbClr val="C00000"/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'[Diagramm in Microsoft PowerPoint]Tabelle1'!$A$2:$A$6</c:f>
              <c:strCache>
                <c:ptCount val="5"/>
                <c:pt idx="0">
                  <c:v>Förderschulen</c:v>
                </c:pt>
                <c:pt idx="1">
                  <c:v>Sekundar-/ Gemeinschaftsschulen</c:v>
                </c:pt>
                <c:pt idx="2">
                  <c:v>Gesamtschulen </c:v>
                </c:pt>
                <c:pt idx="3">
                  <c:v>Gymnasien</c:v>
                </c:pt>
                <c:pt idx="4">
                  <c:v>gesamt </c:v>
                </c:pt>
              </c:strCache>
            </c:strRef>
          </c:cat>
          <c:val>
            <c:numRef>
              <c:f>'[Diagramm in Microsoft PowerPoint]Tabelle1'!$C$2:$C$6</c:f>
              <c:numCache>
                <c:formatCode>General</c:formatCode>
                <c:ptCount val="5"/>
                <c:pt idx="0">
                  <c:v>88</c:v>
                </c:pt>
                <c:pt idx="1">
                  <c:v>135</c:v>
                </c:pt>
                <c:pt idx="2">
                  <c:v>6</c:v>
                </c:pt>
                <c:pt idx="3">
                  <c:v>65</c:v>
                </c:pt>
                <c:pt idx="4">
                  <c:v>294</c:v>
                </c:pt>
              </c:numCache>
            </c:numRef>
          </c:val>
        </c:ser>
        <c:ser>
          <c:idx val="2"/>
          <c:order val="2"/>
          <c:tx>
            <c:strRef>
              <c:f>'[Diagramm in Microsoft PowerPoint]Tabelle1'!$D$1</c:f>
              <c:strCache>
                <c:ptCount val="1"/>
                <c:pt idx="0">
                  <c:v>Rückmeldungen als  Fehlmeldungen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300" b="1">
                    <a:solidFill>
                      <a:srgbClr val="0070C0"/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'[Diagramm in Microsoft PowerPoint]Tabelle1'!$A$2:$A$6</c:f>
              <c:strCache>
                <c:ptCount val="5"/>
                <c:pt idx="0">
                  <c:v>Förderschulen</c:v>
                </c:pt>
                <c:pt idx="1">
                  <c:v>Sekundar-/ Gemeinschaftsschulen</c:v>
                </c:pt>
                <c:pt idx="2">
                  <c:v>Gesamtschulen </c:v>
                </c:pt>
                <c:pt idx="3">
                  <c:v>Gymnasien</c:v>
                </c:pt>
                <c:pt idx="4">
                  <c:v>gesamt </c:v>
                </c:pt>
              </c:strCache>
            </c:strRef>
          </c:cat>
          <c:val>
            <c:numRef>
              <c:f>'[Diagramm in Microsoft PowerPoint]Tabelle1'!$D$2:$D$6</c:f>
              <c:numCache>
                <c:formatCode>General</c:formatCode>
                <c:ptCount val="5"/>
                <c:pt idx="0">
                  <c:v>23</c:v>
                </c:pt>
                <c:pt idx="1">
                  <c:v>4</c:v>
                </c:pt>
                <c:pt idx="2">
                  <c:v>1</c:v>
                </c:pt>
                <c:pt idx="3">
                  <c:v>1</c:v>
                </c:pt>
                <c:pt idx="4">
                  <c:v>29</c:v>
                </c:pt>
              </c:numCache>
            </c:numRef>
          </c:val>
        </c:ser>
        <c:ser>
          <c:idx val="3"/>
          <c:order val="3"/>
          <c:tx>
            <c:strRef>
              <c:f>'[Diagramm in Microsoft PowerPoint]Tabelle1'!$E$1</c:f>
              <c:strCache>
                <c:ptCount val="1"/>
                <c:pt idx="0">
                  <c:v>Anzahl Schulen mit Teilnahme 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chemeClr val="accent3">
                            <a:lumMod val="50000"/>
                          </a:schemeClr>
                        </a:solidFill>
                      </a:rPr>
                      <a:t>65 (67%)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chemeClr val="accent3">
                            <a:lumMod val="50000"/>
                          </a:schemeClr>
                        </a:solidFill>
                      </a:rPr>
                      <a:t>131</a:t>
                    </a:r>
                    <a:r>
                      <a:rPr lang="en-US" baseline="0" smtClean="0">
                        <a:solidFill>
                          <a:schemeClr val="accent3">
                            <a:lumMod val="50000"/>
                          </a:schemeClr>
                        </a:solidFill>
                      </a:rPr>
                      <a:t> (87%)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chemeClr val="accent3">
                            <a:lumMod val="50000"/>
                          </a:schemeClr>
                        </a:solidFill>
                      </a:rPr>
                      <a:t>5 (83%)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chemeClr val="accent3">
                            <a:lumMod val="50000"/>
                          </a:schemeClr>
                        </a:solidFill>
                      </a:rPr>
                      <a:t>64 (96%)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chemeClr val="accent3">
                            <a:lumMod val="50000"/>
                          </a:schemeClr>
                        </a:solidFill>
                      </a:rPr>
                      <a:t>265 (84%)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300" b="1">
                    <a:solidFill>
                      <a:schemeClr val="accent3">
                        <a:lumMod val="50000"/>
                      </a:schemeClr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'[Diagramm in Microsoft PowerPoint]Tabelle1'!$A$2:$A$6</c:f>
              <c:strCache>
                <c:ptCount val="5"/>
                <c:pt idx="0">
                  <c:v>Förderschulen</c:v>
                </c:pt>
                <c:pt idx="1">
                  <c:v>Sekundar-/ Gemeinschaftsschulen</c:v>
                </c:pt>
                <c:pt idx="2">
                  <c:v>Gesamtschulen </c:v>
                </c:pt>
                <c:pt idx="3">
                  <c:v>Gymnasien</c:v>
                </c:pt>
                <c:pt idx="4">
                  <c:v>gesamt </c:v>
                </c:pt>
              </c:strCache>
            </c:strRef>
          </c:cat>
          <c:val>
            <c:numRef>
              <c:f>'[Diagramm in Microsoft PowerPoint]Tabelle1'!$E$2:$E$6</c:f>
              <c:numCache>
                <c:formatCode>General</c:formatCode>
                <c:ptCount val="5"/>
                <c:pt idx="0">
                  <c:v>65</c:v>
                </c:pt>
                <c:pt idx="1">
                  <c:v>131</c:v>
                </c:pt>
                <c:pt idx="2">
                  <c:v>5</c:v>
                </c:pt>
                <c:pt idx="3">
                  <c:v>64</c:v>
                </c:pt>
                <c:pt idx="4">
                  <c:v>265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678528"/>
        <c:axId val="40680064"/>
      </c:barChart>
      <c:catAx>
        <c:axId val="4067852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0" i="0"/>
            </a:pPr>
            <a:endParaRPr lang="de-DE"/>
          </a:p>
        </c:txPr>
        <c:crossAx val="40680064"/>
        <c:crosses val="autoZero"/>
        <c:auto val="1"/>
        <c:lblAlgn val="ctr"/>
        <c:lblOffset val="100"/>
        <c:noMultiLvlLbl val="0"/>
      </c:catAx>
      <c:valAx>
        <c:axId val="40680064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0678528"/>
        <c:crosses val="autoZero"/>
        <c:crossBetween val="between"/>
        <c:majorUnit val="100"/>
      </c:valAx>
    </c:plotArea>
    <c:legend>
      <c:legendPos val="r"/>
      <c:layout>
        <c:manualLayout>
          <c:xMode val="edge"/>
          <c:yMode val="edge"/>
          <c:x val="0.72241086969172741"/>
          <c:y val="0.4028553060500053"/>
          <c:w val="0.25911234730532584"/>
          <c:h val="0.32118924455548298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400"/>
          </a:pPr>
          <a:endParaRPr lang="de-D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09074403255606E-2"/>
          <c:y val="7.1450124583466168E-2"/>
          <c:w val="0.86866518432108364"/>
          <c:h val="0.66372968589909764"/>
        </c:manualLayout>
      </c:layout>
      <c:lineChart>
        <c:grouping val="standard"/>
        <c:varyColors val="0"/>
        <c:ser>
          <c:idx val="0"/>
          <c:order val="0"/>
          <c:tx>
            <c:strRef>
              <c:f>Tabelle1!$A$9</c:f>
              <c:strCache>
                <c:ptCount val="1"/>
                <c:pt idx="0">
                  <c:v>Anzahl Schulen mit Rückmeldung</c:v>
                </c:pt>
              </c:strCache>
            </c:strRef>
          </c:tx>
          <c:spPr>
            <a:ln w="34925">
              <a:solidFill>
                <a:srgbClr val="FF0000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400" b="1">
                    <a:solidFill>
                      <a:srgbClr val="FF0000"/>
                    </a:solidFill>
                  </a:defRPr>
                </a:pPr>
                <a:endParaRPr lang="de-DE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Tabelle1!$B$8:$G$8</c:f>
              <c:strCache>
                <c:ptCount val="6"/>
                <c:pt idx="0">
                  <c:v>2010/11:    </c:v>
                </c:pt>
                <c:pt idx="1">
                  <c:v>2011/12:   </c:v>
                </c:pt>
                <c:pt idx="2">
                  <c:v>2012/13:   </c:v>
                </c:pt>
                <c:pt idx="3">
                  <c:v>2013/14:  </c:v>
                </c:pt>
                <c:pt idx="4">
                  <c:v>2014/15:   </c:v>
                </c:pt>
                <c:pt idx="5">
                  <c:v>2015/16: </c:v>
                </c:pt>
              </c:strCache>
            </c:strRef>
          </c:cat>
          <c:val>
            <c:numRef>
              <c:f>Tabelle1!$B$9:$G$9</c:f>
              <c:numCache>
                <c:formatCode>0</c:formatCode>
                <c:ptCount val="6"/>
                <c:pt idx="0">
                  <c:v>286</c:v>
                </c:pt>
                <c:pt idx="1">
                  <c:v>285</c:v>
                </c:pt>
                <c:pt idx="2">
                  <c:v>297</c:v>
                </c:pt>
                <c:pt idx="3">
                  <c:v>305</c:v>
                </c:pt>
                <c:pt idx="4">
                  <c:v>307</c:v>
                </c:pt>
                <c:pt idx="5">
                  <c:v>294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Tabelle1!$A$10</c:f>
              <c:strCache>
                <c:ptCount val="1"/>
                <c:pt idx="0">
                  <c:v>Anzahl Schulen </c:v>
                </c:pt>
              </c:strCache>
            </c:strRef>
          </c:tx>
          <c:spPr>
            <a:ln w="34925">
              <a:solidFill>
                <a:srgbClr val="C9E424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de-D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Tabelle1!$B$8:$G$8</c:f>
              <c:strCache>
                <c:ptCount val="6"/>
                <c:pt idx="0">
                  <c:v>2010/11:    </c:v>
                </c:pt>
                <c:pt idx="1">
                  <c:v>2011/12:   </c:v>
                </c:pt>
                <c:pt idx="2">
                  <c:v>2012/13:   </c:v>
                </c:pt>
                <c:pt idx="3">
                  <c:v>2013/14:  </c:v>
                </c:pt>
                <c:pt idx="4">
                  <c:v>2014/15:   </c:v>
                </c:pt>
                <c:pt idx="5">
                  <c:v>2015/16: </c:v>
                </c:pt>
              </c:strCache>
            </c:strRef>
          </c:cat>
          <c:val>
            <c:numRef>
              <c:f>Tabelle1!$B$10:$G$10</c:f>
              <c:numCache>
                <c:formatCode>0;[Red]0</c:formatCode>
                <c:ptCount val="6"/>
                <c:pt idx="0">
                  <c:v>345</c:v>
                </c:pt>
                <c:pt idx="1">
                  <c:v>340</c:v>
                </c:pt>
                <c:pt idx="2">
                  <c:v>333</c:v>
                </c:pt>
                <c:pt idx="3">
                  <c:v>332</c:v>
                </c:pt>
                <c:pt idx="4">
                  <c:v>320</c:v>
                </c:pt>
                <c:pt idx="5">
                  <c:v>316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600320"/>
        <c:axId val="40601856"/>
      </c:lineChart>
      <c:catAx>
        <c:axId val="406003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0"/>
            </a:pPr>
            <a:endParaRPr lang="de-DE"/>
          </a:p>
        </c:txPr>
        <c:crossAx val="40601856"/>
        <c:crosses val="autoZero"/>
        <c:auto val="1"/>
        <c:lblAlgn val="ctr"/>
        <c:lblOffset val="100"/>
        <c:noMultiLvlLbl val="0"/>
      </c:catAx>
      <c:valAx>
        <c:axId val="40601856"/>
        <c:scaling>
          <c:orientation val="minMax"/>
          <c:min val="25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de-DE"/>
          </a:p>
        </c:txPr>
        <c:crossAx val="40600320"/>
        <c:crosses val="autoZero"/>
        <c:crossBetween val="between"/>
        <c:majorUnit val="10"/>
      </c:valAx>
    </c:plotArea>
    <c:legend>
      <c:legendPos val="b"/>
      <c:legendEntry>
        <c:idx val="0"/>
        <c:txPr>
          <a:bodyPr/>
          <a:lstStyle/>
          <a:p>
            <a:pPr>
              <a:defRPr sz="1400" b="0"/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 sz="1400" b="0"/>
            </a:pPr>
            <a:endParaRPr lang="de-DE"/>
          </a:p>
        </c:txPr>
      </c:legendEntry>
      <c:layout>
        <c:manualLayout>
          <c:xMode val="edge"/>
          <c:yMode val="edge"/>
          <c:x val="6.322702827257877E-2"/>
          <c:y val="0.84832491605870952"/>
          <c:w val="0.40812697766091832"/>
          <c:h val="9.5334893345183885E-2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400" b="1"/>
          </a:pPr>
          <a:endParaRPr lang="de-D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3580204484029289E-2"/>
          <c:y val="0.1338355923415917"/>
          <c:w val="0.82393454206022787"/>
          <c:h val="0.51405935402888958"/>
        </c:manualLayout>
      </c:layout>
      <c:lineChart>
        <c:grouping val="standard"/>
        <c:varyColors val="0"/>
        <c:ser>
          <c:idx val="0"/>
          <c:order val="0"/>
          <c:tx>
            <c:strRef>
              <c:f>Tabelle1!$A$20</c:f>
              <c:strCache>
                <c:ptCount val="1"/>
                <c:pt idx="0">
                  <c:v>Rückmeldungen </c:v>
                </c:pt>
              </c:strCache>
            </c:strRef>
          </c:tx>
          <c:spPr>
            <a:ln w="34925">
              <a:solidFill>
                <a:srgbClr val="FF0000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400" b="1">
                    <a:solidFill>
                      <a:srgbClr val="FF0000"/>
                    </a:solidFill>
                  </a:defRPr>
                </a:pPr>
                <a:endParaRPr lang="de-DE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Tabelle1!$B$19:$G$19</c:f>
              <c:strCache>
                <c:ptCount val="6"/>
                <c:pt idx="0">
                  <c:v>2010/11:    </c:v>
                </c:pt>
                <c:pt idx="1">
                  <c:v>2011/12:   </c:v>
                </c:pt>
                <c:pt idx="2">
                  <c:v>2012/13:  </c:v>
                </c:pt>
                <c:pt idx="3">
                  <c:v>2013/14: </c:v>
                </c:pt>
                <c:pt idx="4">
                  <c:v>2014/15:   </c:v>
                </c:pt>
                <c:pt idx="5">
                  <c:v>2015/16: </c:v>
                </c:pt>
              </c:strCache>
            </c:strRef>
          </c:cat>
          <c:val>
            <c:numRef>
              <c:f>Tabelle1!$B$20:$G$20</c:f>
              <c:numCache>
                <c:formatCode>General</c:formatCode>
                <c:ptCount val="6"/>
                <c:pt idx="0">
                  <c:v>125</c:v>
                </c:pt>
                <c:pt idx="1">
                  <c:v>125</c:v>
                </c:pt>
                <c:pt idx="2">
                  <c:v>135</c:v>
                </c:pt>
                <c:pt idx="3">
                  <c:v>140</c:v>
                </c:pt>
                <c:pt idx="4">
                  <c:v>142</c:v>
                </c:pt>
                <c:pt idx="5">
                  <c:v>135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Tabelle1!$A$21</c:f>
              <c:strCache>
                <c:ptCount val="1"/>
                <c:pt idx="0">
                  <c:v>Anzahl Sekundar-/ Gemeinschaftsschulen</c:v>
                </c:pt>
              </c:strCache>
            </c:strRef>
          </c:tx>
          <c:spPr>
            <a:ln w="34925">
              <a:solidFill>
                <a:srgbClr val="7030A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5109408133395805E-2"/>
                  <c:y val="-7.34686886642225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rgbClr val="7030A0"/>
                    </a:solidFill>
                  </a:defRPr>
                </a:pPr>
                <a:endParaRPr lang="de-D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Tabelle1!$B$19:$G$19</c:f>
              <c:strCache>
                <c:ptCount val="6"/>
                <c:pt idx="0">
                  <c:v>2010/11:    </c:v>
                </c:pt>
                <c:pt idx="1">
                  <c:v>2011/12:   </c:v>
                </c:pt>
                <c:pt idx="2">
                  <c:v>2012/13:  </c:v>
                </c:pt>
                <c:pt idx="3">
                  <c:v>2013/14: </c:v>
                </c:pt>
                <c:pt idx="4">
                  <c:v>2014/15:   </c:v>
                </c:pt>
                <c:pt idx="5">
                  <c:v>2015/16: </c:v>
                </c:pt>
              </c:strCache>
            </c:strRef>
          </c:cat>
          <c:val>
            <c:numRef>
              <c:f>Tabelle1!$B$21:$G$21</c:f>
              <c:numCache>
                <c:formatCode>General</c:formatCode>
                <c:ptCount val="6"/>
                <c:pt idx="0">
                  <c:v>159</c:v>
                </c:pt>
                <c:pt idx="1">
                  <c:v>155</c:v>
                </c:pt>
                <c:pt idx="2">
                  <c:v>150</c:v>
                </c:pt>
                <c:pt idx="3">
                  <c:v>150</c:v>
                </c:pt>
                <c:pt idx="4">
                  <c:v>150</c:v>
                </c:pt>
                <c:pt idx="5">
                  <c:v>150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860480"/>
        <c:axId val="39874560"/>
      </c:lineChart>
      <c:catAx>
        <c:axId val="398604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0"/>
            </a:pPr>
            <a:endParaRPr lang="de-DE"/>
          </a:p>
        </c:txPr>
        <c:crossAx val="39874560"/>
        <c:crosses val="autoZero"/>
        <c:auto val="1"/>
        <c:lblAlgn val="ctr"/>
        <c:lblOffset val="100"/>
        <c:noMultiLvlLbl val="0"/>
      </c:catAx>
      <c:valAx>
        <c:axId val="39874560"/>
        <c:scaling>
          <c:orientation val="minMax"/>
          <c:max val="160"/>
          <c:min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0"/>
            </a:pPr>
            <a:endParaRPr lang="de-DE"/>
          </a:p>
        </c:txPr>
        <c:crossAx val="39860480"/>
        <c:crosses val="autoZero"/>
        <c:crossBetween val="between"/>
        <c:majorUnit val="20"/>
      </c:valAx>
    </c:plotArea>
    <c:legend>
      <c:legendPos val="b"/>
      <c:layout>
        <c:manualLayout>
          <c:xMode val="edge"/>
          <c:yMode val="edge"/>
          <c:x val="9.159379487429746E-2"/>
          <c:y val="0.80730406173193237"/>
          <c:w val="0.43430391792216322"/>
          <c:h val="0.1467097791603402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400" b="0"/>
          </a:pPr>
          <a:endParaRPr lang="de-D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9854999609504337E-2"/>
          <c:y val="5.0837807098646291E-2"/>
          <c:w val="0.92030890957110389"/>
          <c:h val="0.65693406947250688"/>
        </c:manualLayout>
      </c:layout>
      <c:lineChart>
        <c:grouping val="standard"/>
        <c:varyColors val="0"/>
        <c:ser>
          <c:idx val="0"/>
          <c:order val="0"/>
          <c:tx>
            <c:strRef>
              <c:f>Tabelle1!$A$15</c:f>
              <c:strCache>
                <c:ptCount val="1"/>
                <c:pt idx="0">
                  <c:v>Rückmeldungen </c:v>
                </c:pt>
              </c:strCache>
            </c:strRef>
          </c:tx>
          <c:spPr>
            <a:ln w="34925">
              <a:solidFill>
                <a:srgbClr val="FF0000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400" b="1">
                    <a:solidFill>
                      <a:srgbClr val="FF0000"/>
                    </a:solidFill>
                  </a:defRPr>
                </a:pPr>
                <a:endParaRPr lang="de-DE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Tabelle1!$B$14:$G$14</c:f>
              <c:strCache>
                <c:ptCount val="6"/>
                <c:pt idx="0">
                  <c:v>2010/11:    </c:v>
                </c:pt>
                <c:pt idx="1">
                  <c:v>2011/12:   </c:v>
                </c:pt>
                <c:pt idx="2">
                  <c:v>2012/13:  </c:v>
                </c:pt>
                <c:pt idx="3">
                  <c:v>2013/14: </c:v>
                </c:pt>
                <c:pt idx="4">
                  <c:v>2014/15:   </c:v>
                </c:pt>
                <c:pt idx="5">
                  <c:v>2015/16: </c:v>
                </c:pt>
              </c:strCache>
            </c:strRef>
          </c:cat>
          <c:val>
            <c:numRef>
              <c:f>Tabelle1!$B$15:$G$15</c:f>
              <c:numCache>
                <c:formatCode>General</c:formatCode>
                <c:ptCount val="6"/>
                <c:pt idx="0">
                  <c:v>57</c:v>
                </c:pt>
                <c:pt idx="1">
                  <c:v>55</c:v>
                </c:pt>
                <c:pt idx="2">
                  <c:v>57</c:v>
                </c:pt>
                <c:pt idx="3">
                  <c:v>59</c:v>
                </c:pt>
                <c:pt idx="4">
                  <c:v>59</c:v>
                </c:pt>
                <c:pt idx="5">
                  <c:v>65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Tabelle1!$A$16</c:f>
              <c:strCache>
                <c:ptCount val="1"/>
                <c:pt idx="0">
                  <c:v>Anzahl Gymnasien</c:v>
                </c:pt>
              </c:strCache>
            </c:strRef>
          </c:tx>
          <c:spPr>
            <a:ln w="34925">
              <a:solidFill>
                <a:srgbClr val="92D050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400" b="1"/>
                </a:pPr>
                <a:endParaRPr lang="de-D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Tabelle1!$B$14:$G$14</c:f>
              <c:strCache>
                <c:ptCount val="6"/>
                <c:pt idx="0">
                  <c:v>2010/11:    </c:v>
                </c:pt>
                <c:pt idx="1">
                  <c:v>2011/12:   </c:v>
                </c:pt>
                <c:pt idx="2">
                  <c:v>2012/13:  </c:v>
                </c:pt>
                <c:pt idx="3">
                  <c:v>2013/14: </c:v>
                </c:pt>
                <c:pt idx="4">
                  <c:v>2014/15:   </c:v>
                </c:pt>
                <c:pt idx="5">
                  <c:v>2015/16: </c:v>
                </c:pt>
              </c:strCache>
            </c:strRef>
          </c:cat>
          <c:val>
            <c:numRef>
              <c:f>Tabelle1!$B$16:$G$16</c:f>
              <c:numCache>
                <c:formatCode>General</c:formatCode>
                <c:ptCount val="6"/>
                <c:pt idx="0">
                  <c:v>68</c:v>
                </c:pt>
                <c:pt idx="1">
                  <c:v>67</c:v>
                </c:pt>
                <c:pt idx="2">
                  <c:v>67</c:v>
                </c:pt>
                <c:pt idx="3">
                  <c:v>67</c:v>
                </c:pt>
                <c:pt idx="4">
                  <c:v>66</c:v>
                </c:pt>
                <c:pt idx="5">
                  <c:v>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993728"/>
        <c:axId val="39995264"/>
      </c:lineChart>
      <c:catAx>
        <c:axId val="399937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0"/>
            </a:pPr>
            <a:endParaRPr lang="de-DE"/>
          </a:p>
        </c:txPr>
        <c:crossAx val="39995264"/>
        <c:crosses val="autoZero"/>
        <c:auto val="1"/>
        <c:lblAlgn val="ctr"/>
        <c:lblOffset val="100"/>
        <c:noMultiLvlLbl val="0"/>
      </c:catAx>
      <c:valAx>
        <c:axId val="39995264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0"/>
            </a:pPr>
            <a:endParaRPr lang="de-DE"/>
          </a:p>
        </c:txPr>
        <c:crossAx val="39993728"/>
        <c:crosses val="autoZero"/>
        <c:crossBetween val="between"/>
        <c:majorUnit val="20"/>
        <c:minorUnit val="10"/>
      </c:valAx>
    </c:plotArea>
    <c:legend>
      <c:legendPos val="b"/>
      <c:legendEntry>
        <c:idx val="0"/>
        <c:txPr>
          <a:bodyPr/>
          <a:lstStyle/>
          <a:p>
            <a:pPr>
              <a:defRPr sz="1400" b="0"/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 sz="1400" b="0"/>
            </a:pPr>
            <a:endParaRPr lang="de-DE"/>
          </a:p>
        </c:txPr>
      </c:legendEntry>
      <c:layout>
        <c:manualLayout>
          <c:xMode val="edge"/>
          <c:yMode val="edge"/>
          <c:x val="0.10378210189035045"/>
          <c:y val="0.83125556670727729"/>
          <c:w val="0.24772001734320576"/>
          <c:h val="0.15059108309999453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200" b="1"/>
          </a:pPr>
          <a:endParaRPr lang="de-D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638451496842236E-2"/>
          <c:y val="3.5912933542363606E-2"/>
          <c:w val="0.88579393956227082"/>
          <c:h val="0.57582053640130515"/>
        </c:manualLayout>
      </c:layout>
      <c:lineChart>
        <c:grouping val="standard"/>
        <c:varyColors val="0"/>
        <c:ser>
          <c:idx val="0"/>
          <c:order val="0"/>
          <c:tx>
            <c:strRef>
              <c:f>Tabelle1!$A$27</c:f>
              <c:strCache>
                <c:ptCount val="1"/>
                <c:pt idx="0">
                  <c:v>Rückmeldungen </c:v>
                </c:pt>
              </c:strCache>
            </c:strRef>
          </c:tx>
          <c:spPr>
            <a:ln w="34925">
              <a:solidFill>
                <a:srgbClr val="FF0000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400" b="1">
                    <a:solidFill>
                      <a:srgbClr val="FF0000"/>
                    </a:solidFill>
                  </a:defRPr>
                </a:pPr>
                <a:endParaRPr lang="de-DE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Tabelle1!$B$26:$G$26</c:f>
              <c:strCache>
                <c:ptCount val="6"/>
                <c:pt idx="0">
                  <c:v>2010/11:    </c:v>
                </c:pt>
                <c:pt idx="1">
                  <c:v>2011/12:   </c:v>
                </c:pt>
                <c:pt idx="2">
                  <c:v>2012/13:  </c:v>
                </c:pt>
                <c:pt idx="3">
                  <c:v>2013/14: </c:v>
                </c:pt>
                <c:pt idx="4">
                  <c:v>2014/15:   </c:v>
                </c:pt>
                <c:pt idx="5">
                  <c:v>2015/16: </c:v>
                </c:pt>
              </c:strCache>
            </c:strRef>
          </c:cat>
          <c:val>
            <c:numRef>
              <c:f>Tabelle1!$B$27:$G$27</c:f>
              <c:numCache>
                <c:formatCode>General</c:formatCode>
                <c:ptCount val="6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Tabelle1!$A$28</c:f>
              <c:strCache>
                <c:ptCount val="1"/>
                <c:pt idx="0">
                  <c:v>Anzahl Gesamtschulen</c:v>
                </c:pt>
              </c:strCache>
            </c:strRef>
          </c:tx>
          <c:spPr>
            <a:ln w="34925">
              <a:solidFill>
                <a:schemeClr val="bg2">
                  <a:lumMod val="50000"/>
                </a:schemeClr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400" b="1"/>
                </a:pPr>
                <a:endParaRPr lang="de-D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Tabelle1!$B$26:$G$26</c:f>
              <c:strCache>
                <c:ptCount val="6"/>
                <c:pt idx="0">
                  <c:v>2010/11:    </c:v>
                </c:pt>
                <c:pt idx="1">
                  <c:v>2011/12:   </c:v>
                </c:pt>
                <c:pt idx="2">
                  <c:v>2012/13:  </c:v>
                </c:pt>
                <c:pt idx="3">
                  <c:v>2013/14: </c:v>
                </c:pt>
                <c:pt idx="4">
                  <c:v>2014/15:   </c:v>
                </c:pt>
                <c:pt idx="5">
                  <c:v>2015/16: </c:v>
                </c:pt>
              </c:strCache>
            </c:strRef>
          </c:cat>
          <c:val>
            <c:numRef>
              <c:f>Tabelle1!$B$28:$G$28</c:f>
              <c:numCache>
                <c:formatCode>General</c:formatCode>
                <c:ptCount val="6"/>
                <c:pt idx="0">
                  <c:v>6</c:v>
                </c:pt>
                <c:pt idx="1">
                  <c:v>6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472960"/>
        <c:axId val="40476032"/>
      </c:lineChart>
      <c:catAx>
        <c:axId val="404729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0476032"/>
        <c:crosses val="autoZero"/>
        <c:auto val="1"/>
        <c:lblAlgn val="ctr"/>
        <c:lblOffset val="100"/>
        <c:noMultiLvlLbl val="0"/>
      </c:catAx>
      <c:valAx>
        <c:axId val="40476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0472960"/>
        <c:crosses val="autoZero"/>
        <c:crossBetween val="between"/>
        <c:majorUnit val="2"/>
      </c:valAx>
    </c:plotArea>
    <c:legend>
      <c:legendPos val="b"/>
      <c:layout>
        <c:manualLayout>
          <c:xMode val="edge"/>
          <c:yMode val="edge"/>
          <c:x val="5.8600529059989512E-2"/>
          <c:y val="0.79918589292547737"/>
          <c:w val="0.27462896842879525"/>
          <c:h val="0.17129373445685522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400" b="0"/>
          </a:pPr>
          <a:endParaRPr lang="de-D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674469603477503E-2"/>
          <c:y val="7.1406207391097973E-2"/>
          <c:w val="0.82260679744292664"/>
          <c:h val="0.58157022957045179"/>
        </c:manualLayout>
      </c:layout>
      <c:lineChart>
        <c:grouping val="standard"/>
        <c:varyColors val="0"/>
        <c:ser>
          <c:idx val="0"/>
          <c:order val="0"/>
          <c:tx>
            <c:strRef>
              <c:f>Tabelle1!$A$33</c:f>
              <c:strCache>
                <c:ptCount val="1"/>
                <c:pt idx="0">
                  <c:v>Rückmeldungen </c:v>
                </c:pt>
              </c:strCache>
            </c:strRef>
          </c:tx>
          <c:spPr>
            <a:ln w="34925">
              <a:solidFill>
                <a:srgbClr val="FF0000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400" b="1">
                    <a:solidFill>
                      <a:srgbClr val="FF0000"/>
                    </a:solidFill>
                  </a:defRPr>
                </a:pPr>
                <a:endParaRPr lang="de-DE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Tabelle1!$B$32:$G$32</c:f>
              <c:strCache>
                <c:ptCount val="6"/>
                <c:pt idx="0">
                  <c:v>2010/11:    </c:v>
                </c:pt>
                <c:pt idx="1">
                  <c:v>2011/12:   </c:v>
                </c:pt>
                <c:pt idx="2">
                  <c:v>2012/13:  </c:v>
                </c:pt>
                <c:pt idx="3">
                  <c:v>2013/14: </c:v>
                </c:pt>
                <c:pt idx="4">
                  <c:v>2014/15:   </c:v>
                </c:pt>
                <c:pt idx="5">
                  <c:v>2015/16: </c:v>
                </c:pt>
              </c:strCache>
            </c:strRef>
          </c:cat>
          <c:val>
            <c:numRef>
              <c:f>Tabelle1!$B$33:$G$33</c:f>
              <c:numCache>
                <c:formatCode>General</c:formatCode>
                <c:ptCount val="6"/>
                <c:pt idx="0">
                  <c:v>99</c:v>
                </c:pt>
                <c:pt idx="1">
                  <c:v>100</c:v>
                </c:pt>
                <c:pt idx="2">
                  <c:v>100</c:v>
                </c:pt>
                <c:pt idx="3">
                  <c:v>101</c:v>
                </c:pt>
                <c:pt idx="4">
                  <c:v>101</c:v>
                </c:pt>
                <c:pt idx="5">
                  <c:v>88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Tabelle1!$A$34</c:f>
              <c:strCache>
                <c:ptCount val="1"/>
                <c:pt idx="0">
                  <c:v>Anzahl Förderschulen</c:v>
                </c:pt>
              </c:strCache>
            </c:strRef>
          </c:tx>
          <c:spPr>
            <a:ln w="34925"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400" b="1">
                    <a:solidFill>
                      <a:srgbClr val="0070C0"/>
                    </a:solidFill>
                  </a:defRPr>
                </a:pPr>
                <a:endParaRPr lang="de-D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Tabelle1!$B$32:$G$32</c:f>
              <c:strCache>
                <c:ptCount val="6"/>
                <c:pt idx="0">
                  <c:v>2010/11:    </c:v>
                </c:pt>
                <c:pt idx="1">
                  <c:v>2011/12:   </c:v>
                </c:pt>
                <c:pt idx="2">
                  <c:v>2012/13:  </c:v>
                </c:pt>
                <c:pt idx="3">
                  <c:v>2013/14: </c:v>
                </c:pt>
                <c:pt idx="4">
                  <c:v>2014/15:   </c:v>
                </c:pt>
                <c:pt idx="5">
                  <c:v>2015/16: </c:v>
                </c:pt>
              </c:strCache>
            </c:strRef>
          </c:cat>
          <c:val>
            <c:numRef>
              <c:f>Tabelle1!$B$34:$G$34</c:f>
              <c:numCache>
                <c:formatCode>General</c:formatCode>
                <c:ptCount val="6"/>
                <c:pt idx="0">
                  <c:v>112</c:v>
                </c:pt>
                <c:pt idx="1">
                  <c:v>112</c:v>
                </c:pt>
                <c:pt idx="2">
                  <c:v>111</c:v>
                </c:pt>
                <c:pt idx="3">
                  <c:v>110</c:v>
                </c:pt>
                <c:pt idx="4">
                  <c:v>107</c:v>
                </c:pt>
                <c:pt idx="5">
                  <c:v>93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223104"/>
        <c:axId val="40920960"/>
      </c:lineChart>
      <c:catAx>
        <c:axId val="1262231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0920960"/>
        <c:crosses val="autoZero"/>
        <c:auto val="1"/>
        <c:lblAlgn val="ctr"/>
        <c:lblOffset val="100"/>
        <c:noMultiLvlLbl val="0"/>
      </c:catAx>
      <c:valAx>
        <c:axId val="40920960"/>
        <c:scaling>
          <c:orientation val="minMax"/>
          <c:min val="7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26223104"/>
        <c:crosses val="autoZero"/>
        <c:crossBetween val="between"/>
        <c:majorUnit val="20"/>
      </c:valAx>
    </c:plotArea>
    <c:legend>
      <c:legendPos val="b"/>
      <c:layout>
        <c:manualLayout>
          <c:xMode val="edge"/>
          <c:yMode val="edge"/>
          <c:x val="7.9619031318842445E-2"/>
          <c:y val="0.83671738493702708"/>
          <c:w val="0.25445320890271456"/>
          <c:h val="0.14404232863015221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400"/>
          </a:pPr>
          <a:endParaRPr lang="de-D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5511357791521109"/>
          <c:y val="9.2254706741985937E-2"/>
          <c:w val="0.56106934620433124"/>
          <c:h val="0.806818686812576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'C:\Users\kupscha\Desktop\[Teilnahme Landkreise Mä Ju + Schulformen.xlsx]Tabelle1 (2)'!$X$15</c:f>
              <c:strCache>
                <c:ptCount val="1"/>
                <c:pt idx="0">
                  <c:v>Anzahl Schülerinnen u. Schüler in der Schulform 2015/16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'C:\Users\kupscha\Desktop\[Teilnahme Landkreise Mä Ju + Schulformen.xlsx]Tabelle1 (2)'!$V$16:$V$20</c:f>
              <c:strCache>
                <c:ptCount val="5"/>
                <c:pt idx="0">
                  <c:v>Förderschulen</c:v>
                </c:pt>
                <c:pt idx="1">
                  <c:v>Gymnasien</c:v>
                </c:pt>
                <c:pt idx="2">
                  <c:v>Gesamtschulen</c:v>
                </c:pt>
                <c:pt idx="3">
                  <c:v>Sekundar- u. Gemeinschaftsschulen</c:v>
                </c:pt>
                <c:pt idx="4">
                  <c:v>gesamt</c:v>
                </c:pt>
              </c:strCache>
            </c:strRef>
          </c:cat>
          <c:val>
            <c:numRef>
              <c:f>'C:\Users\kupscha\Desktop\[Teilnahme Landkreise Mä Ju + Schulformen.xlsx]Tabelle1 (2)'!$X$16:$X$20</c:f>
              <c:numCache>
                <c:formatCode>General</c:formatCode>
                <c:ptCount val="5"/>
                <c:pt idx="0">
                  <c:v>10401</c:v>
                </c:pt>
                <c:pt idx="1">
                  <c:v>52959</c:v>
                </c:pt>
                <c:pt idx="2">
                  <c:v>6057</c:v>
                </c:pt>
                <c:pt idx="3">
                  <c:v>48113</c:v>
                </c:pt>
                <c:pt idx="4">
                  <c:v>117530</c:v>
                </c:pt>
              </c:numCache>
            </c:numRef>
          </c:val>
        </c:ser>
        <c:ser>
          <c:idx val="1"/>
          <c:order val="1"/>
          <c:tx>
            <c:strRef>
              <c:f>'C:\Users\kupscha\Desktop\[Teilnahme Landkreise Mä Ju + Schulformen.xlsx]Tabelle1 (2)'!$W$15</c:f>
              <c:strCache>
                <c:ptCount val="1"/>
                <c:pt idx="0">
                  <c:v>Anzahl Teilnehmende am Zukunftstag 2016 </c:v>
                </c:pt>
              </c:strCache>
            </c:strRef>
          </c:tx>
          <c:spPr>
            <a:solidFill>
              <a:srgbClr val="FF7C8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smtClean="0">
                        <a:solidFill>
                          <a:srgbClr val="C00000"/>
                        </a:solidFill>
                      </a:rPr>
                      <a:t>1125 (10,8%)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smtClean="0">
                        <a:solidFill>
                          <a:srgbClr val="C00000"/>
                        </a:solidFill>
                      </a:rPr>
                      <a:t>10565 (19,9%)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 smtClean="0">
                        <a:solidFill>
                          <a:srgbClr val="C00000"/>
                        </a:solidFill>
                      </a:rPr>
                      <a:t>204 (3,4%)</a:t>
                    </a:r>
                    <a:endParaRPr lang="en-US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rgbClr val="C00000"/>
                        </a:solidFill>
                      </a:rPr>
                      <a:t>8168 (17,0%)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b="1" smtClean="0">
                        <a:solidFill>
                          <a:srgbClr val="C00000"/>
                        </a:solidFill>
                      </a:rPr>
                      <a:t>20062 (17,1%)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rgbClr val="C00000"/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'C:\Users\kupscha\Desktop\[Teilnahme Landkreise Mä Ju + Schulformen.xlsx]Tabelle1 (2)'!$V$16:$V$20</c:f>
              <c:strCache>
                <c:ptCount val="5"/>
                <c:pt idx="0">
                  <c:v>Förderschulen</c:v>
                </c:pt>
                <c:pt idx="1">
                  <c:v>Gymnasien</c:v>
                </c:pt>
                <c:pt idx="2">
                  <c:v>Gesamtschulen</c:v>
                </c:pt>
                <c:pt idx="3">
                  <c:v>Sekundar- u. Gemeinschaftsschulen</c:v>
                </c:pt>
                <c:pt idx="4">
                  <c:v>gesamt</c:v>
                </c:pt>
              </c:strCache>
            </c:strRef>
          </c:cat>
          <c:val>
            <c:numRef>
              <c:f>'C:\Users\kupscha\Desktop\[Teilnahme Landkreise Mä Ju + Schulformen.xlsx]Tabelle1 (2)'!$W$16:$W$20</c:f>
              <c:numCache>
                <c:formatCode>General</c:formatCode>
                <c:ptCount val="5"/>
                <c:pt idx="0">
                  <c:v>1125</c:v>
                </c:pt>
                <c:pt idx="1">
                  <c:v>10565</c:v>
                </c:pt>
                <c:pt idx="2">
                  <c:v>204</c:v>
                </c:pt>
                <c:pt idx="3">
                  <c:v>8168</c:v>
                </c:pt>
                <c:pt idx="4">
                  <c:v>20062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025664"/>
        <c:axId val="121027584"/>
      </c:barChart>
      <c:catAx>
        <c:axId val="12102566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21027584"/>
        <c:crosses val="autoZero"/>
        <c:auto val="1"/>
        <c:lblAlgn val="ctr"/>
        <c:lblOffset val="100"/>
        <c:noMultiLvlLbl val="0"/>
      </c:catAx>
      <c:valAx>
        <c:axId val="121027584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00" baseline="0"/>
            </a:pPr>
            <a:endParaRPr lang="de-DE"/>
          </a:p>
        </c:txPr>
        <c:crossAx val="1210256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69472887786130755"/>
          <c:y val="0.44552998384794851"/>
          <c:w val="0.28609012578849263"/>
          <c:h val="0.28999235127720852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400"/>
          </a:pPr>
          <a:endParaRPr lang="de-DE"/>
        </a:p>
      </c:txPr>
    </c:legend>
    <c:plotVisOnly val="1"/>
    <c:dispBlanksAs val="gap"/>
    <c:showDLblsOverMax val="0"/>
  </c:chart>
  <c:spPr>
    <a:ln w="34925">
      <a:noFill/>
    </a:ln>
  </c:sp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3642338960388418"/>
          <c:y val="1.272984393969614E-2"/>
          <c:w val="0.57509570086754491"/>
          <c:h val="0.8674042910894773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'[Diagramm in Microsoft PowerPoint]Tabelle1'!$W$39</c:f>
              <c:strCache>
                <c:ptCount val="1"/>
                <c:pt idx="0">
                  <c:v>davon Teilnahme Mädchen 2016</c:v>
                </c:pt>
              </c:strCache>
            </c:strRef>
          </c:tx>
          <c:spPr>
            <a:solidFill>
              <a:srgbClr val="FFCC0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434 (12,0%)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6157 (22,2)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</a:defRPr>
                    </a:pPr>
                    <a:r>
                      <a:rPr lang="en-US" sz="1400" b="1" smtClean="0">
                        <a:solidFill>
                          <a:srgbClr val="FF0000"/>
                        </a:solidFill>
                      </a:rPr>
                      <a:t>121 (4,0%)</a:t>
                    </a:r>
                    <a:endParaRPr lang="en-US">
                      <a:solidFill>
                        <a:srgbClr val="FF0000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0" b="1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4297 (19,5 %)</a:t>
                    </a:r>
                    <a:endParaRPr lang="en-US" sz="1400" b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400" b="1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11009 (19,5 %)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'[Diagramm in Microsoft PowerPoint]Tabelle1'!$V$40:$V$44</c:f>
              <c:strCache>
                <c:ptCount val="5"/>
                <c:pt idx="0">
                  <c:v>Förderschulen</c:v>
                </c:pt>
                <c:pt idx="1">
                  <c:v>Gymnasien</c:v>
                </c:pt>
                <c:pt idx="2">
                  <c:v>Gesamtschulen</c:v>
                </c:pt>
                <c:pt idx="3">
                  <c:v>Sekundar- u. Gemeinschaftsschulen</c:v>
                </c:pt>
                <c:pt idx="4">
                  <c:v>gesamt</c:v>
                </c:pt>
              </c:strCache>
            </c:strRef>
          </c:cat>
          <c:val>
            <c:numRef>
              <c:f>'[Diagramm in Microsoft PowerPoint]Tabelle1'!$W$40:$W$44</c:f>
              <c:numCache>
                <c:formatCode>General</c:formatCode>
                <c:ptCount val="5"/>
                <c:pt idx="0">
                  <c:v>434</c:v>
                </c:pt>
                <c:pt idx="1">
                  <c:v>6157</c:v>
                </c:pt>
                <c:pt idx="2">
                  <c:v>121</c:v>
                </c:pt>
                <c:pt idx="3">
                  <c:v>4297</c:v>
                </c:pt>
                <c:pt idx="4">
                  <c:v>11009</c:v>
                </c:pt>
              </c:numCache>
            </c:numRef>
          </c:val>
        </c:ser>
        <c:ser>
          <c:idx val="1"/>
          <c:order val="1"/>
          <c:tx>
            <c:strRef>
              <c:f>'[Diagramm in Microsoft PowerPoint]Tabelle1'!$X$39</c:f>
              <c:strCache>
                <c:ptCount val="1"/>
                <c:pt idx="0">
                  <c:v>Anzahl Mädchen 2015/16 in der Schulform 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'[Diagramm in Microsoft PowerPoint]Tabelle1'!$V$40:$V$44</c:f>
              <c:strCache>
                <c:ptCount val="5"/>
                <c:pt idx="0">
                  <c:v>Förderschulen</c:v>
                </c:pt>
                <c:pt idx="1">
                  <c:v>Gymnasien</c:v>
                </c:pt>
                <c:pt idx="2">
                  <c:v>Gesamtschulen</c:v>
                </c:pt>
                <c:pt idx="3">
                  <c:v>Sekundar- u. Gemeinschaftsschulen</c:v>
                </c:pt>
                <c:pt idx="4">
                  <c:v>gesamt</c:v>
                </c:pt>
              </c:strCache>
            </c:strRef>
          </c:cat>
          <c:val>
            <c:numRef>
              <c:f>'[Diagramm in Microsoft PowerPoint]Tabelle1'!$X$40:$X$44</c:f>
              <c:numCache>
                <c:formatCode>General</c:formatCode>
                <c:ptCount val="5"/>
                <c:pt idx="0">
                  <c:v>3622</c:v>
                </c:pt>
                <c:pt idx="1">
                  <c:v>27747</c:v>
                </c:pt>
                <c:pt idx="2">
                  <c:v>3042</c:v>
                </c:pt>
                <c:pt idx="3">
                  <c:v>22078</c:v>
                </c:pt>
                <c:pt idx="4">
                  <c:v>56489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5"/>
        <c:axId val="126225408"/>
        <c:axId val="126341888"/>
      </c:barChart>
      <c:catAx>
        <c:axId val="12622540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 rot="0"/>
          <a:lstStyle/>
          <a:p>
            <a:pPr>
              <a:defRPr sz="1400"/>
            </a:pPr>
            <a:endParaRPr lang="de-DE"/>
          </a:p>
        </c:txPr>
        <c:crossAx val="126341888"/>
        <c:crosses val="autoZero"/>
        <c:auto val="1"/>
        <c:lblAlgn val="ctr"/>
        <c:lblOffset val="100"/>
        <c:noMultiLvlLbl val="0"/>
      </c:catAx>
      <c:valAx>
        <c:axId val="126341888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26225408"/>
        <c:crosses val="autoZero"/>
        <c:crossBetween val="between"/>
        <c:majorUnit val="20000"/>
      </c:valAx>
    </c:plotArea>
    <c:legend>
      <c:legendPos val="r"/>
      <c:layout>
        <c:manualLayout>
          <c:xMode val="edge"/>
          <c:yMode val="edge"/>
          <c:x val="0.74570174464045902"/>
          <c:y val="0.42578684067783312"/>
          <c:w val="0.19171980403736816"/>
          <c:h val="0.30913783272446854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300"/>
          </a:pPr>
          <a:endParaRPr lang="de-DE"/>
        </a:p>
      </c:txPr>
    </c:legend>
    <c:plotVisOnly val="1"/>
    <c:dispBlanksAs val="gap"/>
    <c:showDLblsOverMax val="0"/>
  </c:chart>
  <c:spPr>
    <a:ln w="34925">
      <a:noFill/>
    </a:ln>
  </c:spPr>
  <c:txPr>
    <a:bodyPr/>
    <a:lstStyle/>
    <a:p>
      <a:pPr>
        <a:defRPr sz="2000"/>
      </a:pPr>
      <a:endParaRPr lang="de-DE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015403460918134"/>
          <c:y val="5.8663167860575877E-2"/>
          <c:w val="0.54358088564872098"/>
          <c:h val="0.79557102350946518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'[Diagramm in Microsoft PowerPoint]Tabelle1'!$Y$39</c:f>
              <c:strCache>
                <c:ptCount val="1"/>
                <c:pt idx="0">
                  <c:v>davon Teilnahme Jungen 2016 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691 (10,2 %)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4408 (17,5 %)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</a:defRPr>
                    </a:pPr>
                    <a:r>
                      <a:rPr lang="en-US" sz="1400" smtClean="0">
                        <a:solidFill>
                          <a:srgbClr val="FF0000"/>
                        </a:solidFill>
                      </a:rPr>
                      <a:t>83 (2,8 %)</a:t>
                    </a:r>
                    <a:endParaRPr lang="en-US">
                      <a:solidFill>
                        <a:srgbClr val="FF0000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0" b="1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3871 (14,9 %)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40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9053 (14,8 %)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'[Diagramm in Microsoft PowerPoint]Tabelle1'!$V$40:$V$44</c:f>
              <c:strCache>
                <c:ptCount val="5"/>
                <c:pt idx="0">
                  <c:v>Förderschulen</c:v>
                </c:pt>
                <c:pt idx="1">
                  <c:v>Gymnasien</c:v>
                </c:pt>
                <c:pt idx="2">
                  <c:v>Gesamtschulen</c:v>
                </c:pt>
                <c:pt idx="3">
                  <c:v>Sekundar- u. Gemeinschaftsschulen</c:v>
                </c:pt>
                <c:pt idx="4">
                  <c:v>gesamt</c:v>
                </c:pt>
              </c:strCache>
            </c:strRef>
          </c:cat>
          <c:val>
            <c:numRef>
              <c:f>'[Diagramm in Microsoft PowerPoint]Tabelle1'!$Y$40:$Y$44</c:f>
              <c:numCache>
                <c:formatCode>General</c:formatCode>
                <c:ptCount val="5"/>
                <c:pt idx="0">
                  <c:v>691</c:v>
                </c:pt>
                <c:pt idx="1">
                  <c:v>4408</c:v>
                </c:pt>
                <c:pt idx="2">
                  <c:v>83</c:v>
                </c:pt>
                <c:pt idx="3">
                  <c:v>3871</c:v>
                </c:pt>
                <c:pt idx="4">
                  <c:v>9053</c:v>
                </c:pt>
              </c:numCache>
            </c:numRef>
          </c:val>
        </c:ser>
        <c:ser>
          <c:idx val="3"/>
          <c:order val="1"/>
          <c:tx>
            <c:strRef>
              <c:f>'[Diagramm in Microsoft PowerPoint]Tabelle1'!$Z$39</c:f>
              <c:strCache>
                <c:ptCount val="1"/>
                <c:pt idx="0">
                  <c:v>Anzahl Jungen 2015/16 in der Schulform 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'[Diagramm in Microsoft PowerPoint]Tabelle1'!$V$40:$V$44</c:f>
              <c:strCache>
                <c:ptCount val="5"/>
                <c:pt idx="0">
                  <c:v>Förderschulen</c:v>
                </c:pt>
                <c:pt idx="1">
                  <c:v>Gymnasien</c:v>
                </c:pt>
                <c:pt idx="2">
                  <c:v>Gesamtschulen</c:v>
                </c:pt>
                <c:pt idx="3">
                  <c:v>Sekundar- u. Gemeinschaftsschulen</c:v>
                </c:pt>
                <c:pt idx="4">
                  <c:v>gesamt</c:v>
                </c:pt>
              </c:strCache>
            </c:strRef>
          </c:cat>
          <c:val>
            <c:numRef>
              <c:f>'[Diagramm in Microsoft PowerPoint]Tabelle1'!$Z$40:$Z$44</c:f>
              <c:numCache>
                <c:formatCode>General</c:formatCode>
                <c:ptCount val="5"/>
                <c:pt idx="0">
                  <c:v>6779</c:v>
                </c:pt>
                <c:pt idx="1">
                  <c:v>25212</c:v>
                </c:pt>
                <c:pt idx="2">
                  <c:v>3015</c:v>
                </c:pt>
                <c:pt idx="3">
                  <c:v>26035</c:v>
                </c:pt>
                <c:pt idx="4">
                  <c:v>61041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6"/>
        <c:axId val="126296448"/>
        <c:axId val="126297984"/>
      </c:barChart>
      <c:catAx>
        <c:axId val="12629644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 rot="0"/>
          <a:lstStyle/>
          <a:p>
            <a:pPr>
              <a:defRPr sz="1400"/>
            </a:pPr>
            <a:endParaRPr lang="de-DE"/>
          </a:p>
        </c:txPr>
        <c:crossAx val="126297984"/>
        <c:crosses val="autoZero"/>
        <c:auto val="1"/>
        <c:lblAlgn val="ctr"/>
        <c:lblOffset val="100"/>
        <c:noMultiLvlLbl val="0"/>
      </c:catAx>
      <c:valAx>
        <c:axId val="126297984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26296448"/>
        <c:crosses val="autoZero"/>
        <c:crossBetween val="between"/>
        <c:majorUnit val="20000"/>
      </c:valAx>
    </c:plotArea>
    <c:legend>
      <c:legendPos val="r"/>
      <c:layout>
        <c:manualLayout>
          <c:xMode val="edge"/>
          <c:yMode val="edge"/>
          <c:x val="0.74132723279788837"/>
          <c:y val="0.48822121616116726"/>
          <c:w val="0.1938692971736084"/>
          <c:h val="0.23690617063220365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300"/>
          </a:pPr>
          <a:endParaRPr lang="de-DE"/>
        </a:p>
      </c:txPr>
    </c:legend>
    <c:plotVisOnly val="1"/>
    <c:dispBlanksAs val="gap"/>
    <c:showDLblsOverMax val="0"/>
  </c:chart>
  <c:spPr>
    <a:ln w="34925"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5473174375424007"/>
          <c:y val="7.3891567205333811E-2"/>
          <c:w val="0.72414501225632144"/>
          <c:h val="0.6676322858619498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1400" b="1" i="0" spc="0" baseline="0">
                      <a:solidFill>
                        <a:schemeClr val="accent3">
                          <a:lumMod val="75000"/>
                        </a:schemeClr>
                      </a:solidFill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1400" b="1" i="0" spc="0" baseline="0">
                        <a:solidFill>
                          <a:schemeClr val="accent3">
                            <a:lumMod val="75000"/>
                          </a:schemeClr>
                        </a:solidFill>
                      </a:defRPr>
                    </a:pPr>
                    <a:r>
                      <a:rPr lang="en-US" sz="1400" spc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9053 (14,8%)</a:t>
                    </a:r>
                    <a:endParaRPr lang="en-US" sz="1400">
                      <a:solidFill>
                        <a:srgbClr val="FF0000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500" b="1" i="0" spc="0" baseline="0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Tabelle1!$A$7:$A$8</c:f>
              <c:strCache>
                <c:ptCount val="2"/>
                <c:pt idx="0">
                  <c:v>Gesamtanzahl Jungen*</c:v>
                </c:pt>
                <c:pt idx="1">
                  <c:v>Anzahl Jungen mit Teilnahme am Zukunftstag </c:v>
                </c:pt>
              </c:strCache>
            </c:strRef>
          </c:cat>
          <c:val>
            <c:numRef>
              <c:f>Tabelle1!$B$7:$B$8</c:f>
              <c:numCache>
                <c:formatCode>General</c:formatCode>
                <c:ptCount val="2"/>
                <c:pt idx="0">
                  <c:v>61041</c:v>
                </c:pt>
                <c:pt idx="1">
                  <c:v>9053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289536"/>
        <c:axId val="32291072"/>
      </c:barChart>
      <c:catAx>
        <c:axId val="32289536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/>
          <a:lstStyle/>
          <a:p>
            <a:pPr>
              <a:defRPr sz="1300" b="0" i="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32291072"/>
        <c:crosses val="autoZero"/>
        <c:auto val="1"/>
        <c:lblAlgn val="ctr"/>
        <c:lblOffset val="100"/>
        <c:noMultiLvlLbl val="0"/>
      </c:catAx>
      <c:valAx>
        <c:axId val="3229107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00" spc="100" baseline="0"/>
            </a:pPr>
            <a:endParaRPr lang="de-DE"/>
          </a:p>
        </c:txPr>
        <c:crossAx val="322895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4551591364723239"/>
          <c:y val="1.236603555677275E-2"/>
          <c:w val="0.55565372616255848"/>
          <c:h val="0.849523018114266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'[Diagramm in Microsoft PowerPoint]Tabelle1'!$W$39</c:f>
              <c:strCache>
                <c:ptCount val="1"/>
                <c:pt idx="0">
                  <c:v>davon Teilnahme Mädchen 2016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smtClean="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a:t>434 (12,0%)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smtClean="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a:t>6157 (22,2)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</a:defRPr>
                    </a:pPr>
                    <a:r>
                      <a:rPr lang="en-US" sz="1400" smtClean="0">
                        <a:solidFill>
                          <a:srgbClr val="FF0000"/>
                        </a:solidFill>
                      </a:rPr>
                      <a:t>121 (4,0%)</a:t>
                    </a:r>
                    <a:endParaRPr lang="en-US">
                      <a:solidFill>
                        <a:srgbClr val="FF0000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0" b="1" smtClean="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a:t>4297 (19,5 %)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400" smtClean="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a:t>11009 (19,5 %)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chemeClr val="accent6">
                        <a:lumMod val="50000"/>
                      </a:schemeClr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'[Diagramm in Microsoft PowerPoint]Tabelle1'!$V$40:$V$44</c:f>
              <c:strCache>
                <c:ptCount val="5"/>
                <c:pt idx="0">
                  <c:v>Förderschulen</c:v>
                </c:pt>
                <c:pt idx="1">
                  <c:v>Gymnasien</c:v>
                </c:pt>
                <c:pt idx="2">
                  <c:v>Gesamtschulen</c:v>
                </c:pt>
                <c:pt idx="3">
                  <c:v>Sekundar- u. Gemeinschaftsschulen</c:v>
                </c:pt>
                <c:pt idx="4">
                  <c:v>gesamt</c:v>
                </c:pt>
              </c:strCache>
            </c:strRef>
          </c:cat>
          <c:val>
            <c:numRef>
              <c:f>'[Diagramm in Microsoft PowerPoint]Tabelle1'!$W$40:$W$44</c:f>
              <c:numCache>
                <c:formatCode>General</c:formatCode>
                <c:ptCount val="5"/>
                <c:pt idx="0">
                  <c:v>434</c:v>
                </c:pt>
                <c:pt idx="1">
                  <c:v>6157</c:v>
                </c:pt>
                <c:pt idx="2">
                  <c:v>121</c:v>
                </c:pt>
                <c:pt idx="3">
                  <c:v>4297</c:v>
                </c:pt>
                <c:pt idx="4">
                  <c:v>11009</c:v>
                </c:pt>
              </c:numCache>
            </c:numRef>
          </c:val>
        </c:ser>
        <c:ser>
          <c:idx val="2"/>
          <c:order val="1"/>
          <c:tx>
            <c:strRef>
              <c:f>'[Diagramm in Microsoft PowerPoint]Tabelle1'!$Y$39</c:f>
              <c:strCache>
                <c:ptCount val="1"/>
                <c:pt idx="0">
                  <c:v>davon Teilnahme Jungen 2016 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smtClean="0">
                        <a:solidFill>
                          <a:schemeClr val="accent3">
                            <a:lumMod val="50000"/>
                          </a:schemeClr>
                        </a:solidFill>
                      </a:rPr>
                      <a:t>691 (10,2 %)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smtClean="0">
                        <a:solidFill>
                          <a:schemeClr val="accent3">
                            <a:lumMod val="50000"/>
                          </a:schemeClr>
                        </a:solidFill>
                      </a:rPr>
                      <a:t>4408 (17,5 %)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</a:defRPr>
                    </a:pPr>
                    <a:r>
                      <a:rPr lang="en-US" sz="1400" smtClean="0">
                        <a:solidFill>
                          <a:srgbClr val="FF0000"/>
                        </a:solidFill>
                      </a:rPr>
                      <a:t>83 (2,8 %)</a:t>
                    </a:r>
                    <a:endParaRPr lang="en-US">
                      <a:solidFill>
                        <a:srgbClr val="FF0000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0" b="1" smtClean="0">
                        <a:solidFill>
                          <a:schemeClr val="accent3">
                            <a:lumMod val="50000"/>
                          </a:schemeClr>
                        </a:solidFill>
                      </a:rPr>
                      <a:t>3871 (14,9 %)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400" smtClean="0">
                        <a:solidFill>
                          <a:schemeClr val="accent3">
                            <a:lumMod val="50000"/>
                          </a:schemeClr>
                        </a:solidFill>
                      </a:rPr>
                      <a:t>9053 (14,8 %)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chemeClr val="accent3">
                        <a:lumMod val="50000"/>
                      </a:schemeClr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'[Diagramm in Microsoft PowerPoint]Tabelle1'!$V$40:$V$44</c:f>
              <c:strCache>
                <c:ptCount val="5"/>
                <c:pt idx="0">
                  <c:v>Förderschulen</c:v>
                </c:pt>
                <c:pt idx="1">
                  <c:v>Gymnasien</c:v>
                </c:pt>
                <c:pt idx="2">
                  <c:v>Gesamtschulen</c:v>
                </c:pt>
                <c:pt idx="3">
                  <c:v>Sekundar- u. Gemeinschaftsschulen</c:v>
                </c:pt>
                <c:pt idx="4">
                  <c:v>gesamt</c:v>
                </c:pt>
              </c:strCache>
            </c:strRef>
          </c:cat>
          <c:val>
            <c:numRef>
              <c:f>'[Diagramm in Microsoft PowerPoint]Tabelle1'!$Y$40:$Y$44</c:f>
              <c:numCache>
                <c:formatCode>General</c:formatCode>
                <c:ptCount val="5"/>
                <c:pt idx="0">
                  <c:v>691</c:v>
                </c:pt>
                <c:pt idx="1">
                  <c:v>4408</c:v>
                </c:pt>
                <c:pt idx="2">
                  <c:v>83</c:v>
                </c:pt>
                <c:pt idx="3">
                  <c:v>3871</c:v>
                </c:pt>
                <c:pt idx="4">
                  <c:v>9053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2"/>
        <c:axId val="126722816"/>
        <c:axId val="126724352"/>
      </c:barChart>
      <c:catAx>
        <c:axId val="12672281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 rot="0"/>
          <a:lstStyle/>
          <a:p>
            <a:pPr>
              <a:defRPr sz="1400"/>
            </a:pPr>
            <a:endParaRPr lang="de-DE"/>
          </a:p>
        </c:txPr>
        <c:crossAx val="126724352"/>
        <c:crosses val="autoZero"/>
        <c:auto val="1"/>
        <c:lblAlgn val="ctr"/>
        <c:lblOffset val="100"/>
        <c:noMultiLvlLbl val="0"/>
      </c:catAx>
      <c:valAx>
        <c:axId val="126724352"/>
        <c:scaling>
          <c:orientation val="minMax"/>
          <c:max val="20000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de-DE"/>
          </a:p>
        </c:txPr>
        <c:crossAx val="126722816"/>
        <c:crosses val="autoZero"/>
        <c:crossBetween val="between"/>
        <c:majorUnit val="5000"/>
      </c:valAx>
    </c:plotArea>
    <c:legend>
      <c:legendPos val="r"/>
      <c:layout>
        <c:manualLayout>
          <c:xMode val="edge"/>
          <c:yMode val="edge"/>
          <c:x val="0.77380040856321275"/>
          <c:y val="0.43720030469156046"/>
          <c:w val="0.19876141929649138"/>
          <c:h val="0.22870290834893683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400"/>
          </a:pPr>
          <a:endParaRPr lang="de-DE"/>
        </a:p>
      </c:txPr>
    </c:legend>
    <c:plotVisOnly val="1"/>
    <c:dispBlanksAs val="gap"/>
    <c:showDLblsOverMax val="0"/>
  </c:chart>
  <c:spPr>
    <a:ln w="34925">
      <a:noFill/>
    </a:ln>
  </c:sp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768167624232225E-2"/>
          <c:y val="8.4997249301617089E-2"/>
          <c:w val="0.8758157575745551"/>
          <c:h val="0.710606926475444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'Tabelle1 (2)'!$B$44</c:f>
              <c:strCache>
                <c:ptCount val="1"/>
                <c:pt idx="0">
                  <c:v>Anzahl Teilnehmende am Zukunftstag</c:v>
                </c:pt>
              </c:strCache>
            </c:strRef>
          </c:tx>
          <c:spPr>
            <a:solidFill>
              <a:srgbClr val="C9E424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9"/>
              <c:spPr/>
              <c:txPr>
                <a:bodyPr/>
                <a:lstStyle/>
                <a:p>
                  <a:pPr>
                    <a:defRPr sz="1400" b="1">
                      <a:solidFill>
                        <a:srgbClr val="FF0000"/>
                      </a:solidFill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spPr/>
              <c:txPr>
                <a:bodyPr/>
                <a:lstStyle/>
                <a:p>
                  <a:pPr>
                    <a:defRPr sz="1400" b="1">
                      <a:solidFill>
                        <a:srgbClr val="FF0000"/>
                      </a:solidFill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spPr/>
              <c:txPr>
                <a:bodyPr/>
                <a:lstStyle/>
                <a:p>
                  <a:pPr>
                    <a:defRPr sz="1400" b="1">
                      <a:solidFill>
                        <a:srgbClr val="FF0000"/>
                      </a:solidFill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'Tabelle1 (2)'!$A$45:$A$58</c:f>
              <c:strCache>
                <c:ptCount val="14"/>
                <c:pt idx="0">
                  <c:v>BK</c:v>
                </c:pt>
                <c:pt idx="1">
                  <c:v>HZ</c:v>
                </c:pt>
                <c:pt idx="2">
                  <c:v>JL</c:v>
                </c:pt>
                <c:pt idx="3">
                  <c:v>MD</c:v>
                </c:pt>
                <c:pt idx="4">
                  <c:v>SAW</c:v>
                </c:pt>
                <c:pt idx="5">
                  <c:v>SDL</c:v>
                </c:pt>
                <c:pt idx="6">
                  <c:v>SLK</c:v>
                </c:pt>
                <c:pt idx="7">
                  <c:v>ABI</c:v>
                </c:pt>
                <c:pt idx="8">
                  <c:v>BLK</c:v>
                </c:pt>
                <c:pt idx="9">
                  <c:v>DE/RO</c:v>
                </c:pt>
                <c:pt idx="10">
                  <c:v>HAL</c:v>
                </c:pt>
                <c:pt idx="11">
                  <c:v>MSH</c:v>
                </c:pt>
                <c:pt idx="12">
                  <c:v>SK</c:v>
                </c:pt>
                <c:pt idx="13">
                  <c:v>WB</c:v>
                </c:pt>
              </c:strCache>
            </c:strRef>
          </c:cat>
          <c:val>
            <c:numRef>
              <c:f>'Tabelle1 (2)'!$B$45:$B$58</c:f>
              <c:numCache>
                <c:formatCode>General</c:formatCode>
                <c:ptCount val="14"/>
                <c:pt idx="0">
                  <c:v>1858</c:v>
                </c:pt>
                <c:pt idx="1">
                  <c:v>1927</c:v>
                </c:pt>
                <c:pt idx="2">
                  <c:v>917</c:v>
                </c:pt>
                <c:pt idx="3">
                  <c:v>798</c:v>
                </c:pt>
                <c:pt idx="4">
                  <c:v>957</c:v>
                </c:pt>
                <c:pt idx="5">
                  <c:v>1655</c:v>
                </c:pt>
                <c:pt idx="6">
                  <c:v>1825</c:v>
                </c:pt>
                <c:pt idx="7">
                  <c:v>1994</c:v>
                </c:pt>
                <c:pt idx="8">
                  <c:v>1211</c:v>
                </c:pt>
                <c:pt idx="9">
                  <c:v>102</c:v>
                </c:pt>
                <c:pt idx="10">
                  <c:v>1463</c:v>
                </c:pt>
                <c:pt idx="11">
                  <c:v>2061</c:v>
                </c:pt>
                <c:pt idx="12">
                  <c:v>2092</c:v>
                </c:pt>
                <c:pt idx="13">
                  <c:v>1202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8"/>
        <c:axId val="129110400"/>
        <c:axId val="129111936"/>
      </c:barChart>
      <c:catAx>
        <c:axId val="1291104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0"/>
            </a:pPr>
            <a:endParaRPr lang="de-DE"/>
          </a:p>
        </c:txPr>
        <c:crossAx val="129111936"/>
        <c:crosses val="autoZero"/>
        <c:auto val="1"/>
        <c:lblAlgn val="ctr"/>
        <c:lblOffset val="100"/>
        <c:noMultiLvlLbl val="0"/>
      </c:catAx>
      <c:valAx>
        <c:axId val="12911193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de-DE"/>
          </a:p>
        </c:txPr>
        <c:crossAx val="129110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0114858269716066E-2"/>
          <c:y val="0.93197064861895107"/>
          <c:w val="0.37348776723221228"/>
          <c:h val="4.8701248723368083E-2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400"/>
          </a:pPr>
          <a:endParaRPr lang="de-D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87833223209118"/>
          <c:y val="0.10817399257225385"/>
          <c:w val="0.86075267952683621"/>
          <c:h val="0.700525999756640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'Tabelle1 (2)'!$B$62</c:f>
              <c:strCache>
                <c:ptCount val="1"/>
                <c:pt idx="0">
                  <c:v>Teilnahme in Prozent</c:v>
                </c:pt>
              </c:strCache>
            </c:strRef>
          </c:tx>
          <c:spPr>
            <a:solidFill>
              <a:srgbClr val="C9E424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9"/>
              <c:spPr/>
              <c:txPr>
                <a:bodyPr/>
                <a:lstStyle/>
                <a:p>
                  <a:pPr>
                    <a:defRPr sz="1400" b="1">
                      <a:solidFill>
                        <a:srgbClr val="FF0000"/>
                      </a:solidFill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spPr/>
              <c:txPr>
                <a:bodyPr/>
                <a:lstStyle/>
                <a:p>
                  <a:pPr>
                    <a:defRPr sz="1400" b="1">
                      <a:solidFill>
                        <a:srgbClr val="FF0000"/>
                      </a:solidFill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'Tabelle1 (2)'!$A$63:$A$76</c:f>
              <c:strCache>
                <c:ptCount val="14"/>
                <c:pt idx="0">
                  <c:v>BK</c:v>
                </c:pt>
                <c:pt idx="1">
                  <c:v>HZ</c:v>
                </c:pt>
                <c:pt idx="2">
                  <c:v>JL</c:v>
                </c:pt>
                <c:pt idx="3">
                  <c:v>MD</c:v>
                </c:pt>
                <c:pt idx="4">
                  <c:v>SAW</c:v>
                </c:pt>
                <c:pt idx="5">
                  <c:v>SDL</c:v>
                </c:pt>
                <c:pt idx="6">
                  <c:v>SLK</c:v>
                </c:pt>
                <c:pt idx="7">
                  <c:v>ABI</c:v>
                </c:pt>
                <c:pt idx="8">
                  <c:v>BLK</c:v>
                </c:pt>
                <c:pt idx="9">
                  <c:v>DE/RO</c:v>
                </c:pt>
                <c:pt idx="10">
                  <c:v>HAL</c:v>
                </c:pt>
                <c:pt idx="11">
                  <c:v>MSH</c:v>
                </c:pt>
                <c:pt idx="12">
                  <c:v>SK</c:v>
                </c:pt>
                <c:pt idx="13">
                  <c:v>WB</c:v>
                </c:pt>
              </c:strCache>
            </c:strRef>
          </c:cat>
          <c:val>
            <c:numRef>
              <c:f>'Tabelle1 (2)'!$B$63:$B$76</c:f>
              <c:numCache>
                <c:formatCode>0.0%</c:formatCode>
                <c:ptCount val="14"/>
                <c:pt idx="0">
                  <c:v>0.218</c:v>
                </c:pt>
                <c:pt idx="1">
                  <c:v>0.16500000000000001</c:v>
                </c:pt>
                <c:pt idx="2">
                  <c:v>0.214</c:v>
                </c:pt>
                <c:pt idx="3">
                  <c:v>8.1000000000000003E-2</c:v>
                </c:pt>
                <c:pt idx="4">
                  <c:v>0.20799999999999999</c:v>
                </c:pt>
                <c:pt idx="5">
                  <c:v>0.27300000000000002</c:v>
                </c:pt>
                <c:pt idx="6">
                  <c:v>0.20200000000000001</c:v>
                </c:pt>
                <c:pt idx="7">
                  <c:v>0.25600000000000001</c:v>
                </c:pt>
                <c:pt idx="8">
                  <c:v>0.14949999999999999</c:v>
                </c:pt>
                <c:pt idx="9">
                  <c:v>0.03</c:v>
                </c:pt>
                <c:pt idx="10">
                  <c:v>0.123</c:v>
                </c:pt>
                <c:pt idx="11">
                  <c:v>0.312</c:v>
                </c:pt>
                <c:pt idx="12">
                  <c:v>0.24199999999999999</c:v>
                </c:pt>
                <c:pt idx="13">
                  <c:v>0.19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7"/>
        <c:axId val="126868864"/>
        <c:axId val="126870656"/>
      </c:barChart>
      <c:catAx>
        <c:axId val="1268688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0"/>
            </a:pPr>
            <a:endParaRPr lang="de-DE"/>
          </a:p>
        </c:txPr>
        <c:crossAx val="126870656"/>
        <c:crosses val="autoZero"/>
        <c:auto val="1"/>
        <c:lblAlgn val="ctr"/>
        <c:lblOffset val="100"/>
        <c:noMultiLvlLbl val="0"/>
      </c:catAx>
      <c:valAx>
        <c:axId val="12687065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26868864"/>
        <c:crosses val="autoZero"/>
        <c:crossBetween val="between"/>
      </c:valAx>
    </c:plotArea>
    <c:plotVisOnly val="1"/>
    <c:dispBlanksAs val="gap"/>
    <c:showDLblsOverMax val="0"/>
  </c:chart>
  <c:spPr>
    <a:ln w="34925"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262339967199761"/>
          <c:y val="0.11353791149642378"/>
          <c:w val="0.79737660032800239"/>
          <c:h val="0.6712260145698096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1400" b="1" i="0" spc="0" baseline="0">
                      <a:solidFill>
                        <a:schemeClr val="tx1"/>
                      </a:solidFill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1800652597769646E-2"/>
                  <c:y val="-6.0816997345122569E-3"/>
                </c:manualLayout>
              </c:layout>
              <c:tx>
                <c:rich>
                  <a:bodyPr/>
                  <a:lstStyle/>
                  <a:p>
                    <a:r>
                      <a:rPr lang="en-US" sz="1400" spc="0" dirty="0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11009 (19,4%)</a:t>
                    </a:r>
                    <a:endParaRPr lang="en-US" sz="1300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i="0" spc="0" baseline="0"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Tabelle1!$A$9:$A$10</c:f>
              <c:strCache>
                <c:ptCount val="2"/>
                <c:pt idx="0">
                  <c:v>Gesamtanzahl Mädchen*</c:v>
                </c:pt>
                <c:pt idx="1">
                  <c:v>Anzahl Mädchen mit Teilnahme am Zukunftstag </c:v>
                </c:pt>
              </c:strCache>
            </c:strRef>
          </c:cat>
          <c:val>
            <c:numRef>
              <c:f>Tabelle1!$B$9:$B$10</c:f>
              <c:numCache>
                <c:formatCode>General</c:formatCode>
                <c:ptCount val="2"/>
                <c:pt idx="0">
                  <c:v>56489</c:v>
                </c:pt>
                <c:pt idx="1">
                  <c:v>11009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775936"/>
        <c:axId val="30777728"/>
      </c:barChart>
      <c:catAx>
        <c:axId val="30775936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/>
          <a:lstStyle/>
          <a:p>
            <a:pPr>
              <a:defRPr sz="1300" b="0" i="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30777728"/>
        <c:crosses val="autoZero"/>
        <c:auto val="1"/>
        <c:lblAlgn val="ctr"/>
        <c:lblOffset val="100"/>
        <c:noMultiLvlLbl val="0"/>
      </c:catAx>
      <c:valAx>
        <c:axId val="3077772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00" spc="100" baseline="0"/>
            </a:pPr>
            <a:endParaRPr lang="de-DE"/>
          </a:p>
        </c:txPr>
        <c:crossAx val="307759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79945945777571"/>
          <c:y val="1.4029375523931685E-2"/>
          <c:w val="0.79381094208639336"/>
          <c:h val="0.8262488932206186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'[Diagramm in Microsoft PowerPoint]Tabelle1'!$A$9</c:f>
              <c:strCache>
                <c:ptCount val="1"/>
                <c:pt idx="0">
                  <c:v>Teilnahme in der Altersgruppe gesamt </c:v>
                </c:pt>
              </c:strCache>
            </c:strRef>
          </c:tx>
          <c:spPr>
            <a:solidFill>
              <a:srgbClr val="FF7C8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4"/>
              <c:spPr/>
              <c:txPr>
                <a:bodyPr/>
                <a:lstStyle/>
                <a:p>
                  <a:pPr>
                    <a:defRPr sz="1400" b="1" i="0">
                      <a:solidFill>
                        <a:srgbClr val="FF0000"/>
                      </a:solidFill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9449334289959476E-3"/>
                  <c:y val="-1.46974410250712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i="0">
                    <a:solidFill>
                      <a:schemeClr val="tx1"/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'[Diagramm in Microsoft PowerPoint]Tabelle1'!$B$8:$L$8</c:f>
              <c:strCache>
                <c:ptCount val="11"/>
                <c:pt idx="0">
                  <c:v>9 Jahre</c:v>
                </c:pt>
                <c:pt idx="1">
                  <c:v>10 Jahre</c:v>
                </c:pt>
                <c:pt idx="2">
                  <c:v>11 Jahre</c:v>
                </c:pt>
                <c:pt idx="3">
                  <c:v>12 Jahre</c:v>
                </c:pt>
                <c:pt idx="4">
                  <c:v>13 Jahre</c:v>
                </c:pt>
                <c:pt idx="5">
                  <c:v>14 Jahre</c:v>
                </c:pt>
                <c:pt idx="6">
                  <c:v>15 Jahre</c:v>
                </c:pt>
                <c:pt idx="7">
                  <c:v>16 Jahre</c:v>
                </c:pt>
                <c:pt idx="8">
                  <c:v>17 Jahre </c:v>
                </c:pt>
                <c:pt idx="9">
                  <c:v>&lt; 17 Jahre</c:v>
                </c:pt>
                <c:pt idx="10">
                  <c:v>gesamt</c:v>
                </c:pt>
              </c:strCache>
            </c:strRef>
          </c:cat>
          <c:val>
            <c:numRef>
              <c:f>'[Diagramm in Microsoft PowerPoint]Tabelle1'!$B$9:$L$9</c:f>
              <c:numCache>
                <c:formatCode>General</c:formatCode>
                <c:ptCount val="11"/>
                <c:pt idx="0">
                  <c:v>11</c:v>
                </c:pt>
                <c:pt idx="1">
                  <c:v>358</c:v>
                </c:pt>
                <c:pt idx="2">
                  <c:v>1674</c:v>
                </c:pt>
                <c:pt idx="3">
                  <c:v>2935</c:v>
                </c:pt>
                <c:pt idx="4">
                  <c:v>5671</c:v>
                </c:pt>
                <c:pt idx="5">
                  <c:v>4800</c:v>
                </c:pt>
                <c:pt idx="6">
                  <c:v>3554</c:v>
                </c:pt>
                <c:pt idx="7">
                  <c:v>894</c:v>
                </c:pt>
                <c:pt idx="8">
                  <c:v>127</c:v>
                </c:pt>
                <c:pt idx="9">
                  <c:v>38</c:v>
                </c:pt>
                <c:pt idx="10">
                  <c:v>20062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7"/>
        <c:axId val="30833280"/>
        <c:axId val="30855552"/>
      </c:barChart>
      <c:catAx>
        <c:axId val="3083328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0"/>
            </a:pPr>
            <a:endParaRPr lang="de-DE"/>
          </a:p>
        </c:txPr>
        <c:crossAx val="30855552"/>
        <c:crosses val="autoZero"/>
        <c:auto val="1"/>
        <c:lblAlgn val="ctr"/>
        <c:lblOffset val="100"/>
        <c:noMultiLvlLbl val="0"/>
      </c:catAx>
      <c:valAx>
        <c:axId val="30855552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308332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459934705866378E-2"/>
          <c:y val="8.5382727427781885E-2"/>
          <c:w val="0.93602883866937725"/>
          <c:h val="0.714885311888422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'[Diagramm in Microsoft PowerPoint]Tabelle1'!$A$12</c:f>
              <c:strCache>
                <c:ptCount val="1"/>
                <c:pt idx="0">
                  <c:v>Teilnahme in der Altersgruppe in Prozent</c:v>
                </c:pt>
              </c:strCache>
            </c:strRef>
          </c:tx>
          <c:spPr>
            <a:solidFill>
              <a:srgbClr val="FF7C8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 anchor="t" anchorCtr="1"/>
                  <a:lstStyle/>
                  <a:p>
                    <a:pPr>
                      <a:defRPr sz="1400" b="0">
                        <a:solidFill>
                          <a:srgbClr val="FF0000"/>
                        </a:solidFill>
                      </a:defRPr>
                    </a:pPr>
                    <a:r>
                      <a:rPr lang="en-US" sz="1400" b="0" dirty="0" smtClean="0">
                        <a:solidFill>
                          <a:srgbClr val="FF0000"/>
                        </a:solidFill>
                      </a:rPr>
                      <a:t>0,1%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0" dirty="0" smtClean="0"/>
                      <a:t>1,8%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="0" dirty="0" smtClean="0"/>
                      <a:t>8,3%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 anchor="t" anchorCtr="1"/>
                  <a:lstStyle/>
                  <a:p>
                    <a:pPr>
                      <a:defRPr sz="1400" b="1"/>
                    </a:pPr>
                    <a:r>
                      <a:rPr lang="en-US" sz="1400" b="1" dirty="0" smtClean="0"/>
                      <a:t>14,6%</a:t>
                    </a:r>
                    <a:endParaRPr lang="en-US" b="1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 anchor="t" anchorCtr="1"/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</a:defRPr>
                    </a:pPr>
                    <a:r>
                      <a:rPr lang="en-US" sz="1400" b="1" dirty="0" smtClean="0">
                        <a:solidFill>
                          <a:srgbClr val="FF0000"/>
                        </a:solidFill>
                      </a:rPr>
                      <a:t>28,3%</a:t>
                    </a:r>
                    <a:endParaRPr lang="en-US" b="1" dirty="0">
                      <a:solidFill>
                        <a:srgbClr val="FF0000"/>
                      </a:solidFill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 anchor="t" anchorCtr="1"/>
                  <a:lstStyle/>
                  <a:p>
                    <a:pPr>
                      <a:defRPr sz="1400" b="1"/>
                    </a:pPr>
                    <a:r>
                      <a:rPr lang="en-US" sz="1400" b="1" dirty="0" smtClean="0"/>
                      <a:t>23,9%</a:t>
                    </a:r>
                    <a:endParaRPr lang="en-US" b="1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 anchor="t" anchorCtr="1"/>
                  <a:lstStyle/>
                  <a:p>
                    <a:pPr>
                      <a:defRPr sz="1400" b="1"/>
                    </a:pPr>
                    <a:r>
                      <a:rPr lang="en-US" sz="1400" b="1" dirty="0" smtClean="0"/>
                      <a:t>17,7%</a:t>
                    </a:r>
                    <a:endParaRPr lang="en-US" b="1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400" b="0" dirty="0" smtClean="0"/>
                      <a:t>4,5%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z="1400" b="0" dirty="0" smtClean="0"/>
                      <a:t>0,6%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 anchor="t" anchorCtr="1"/>
                  <a:lstStyle/>
                  <a:p>
                    <a:pPr>
                      <a:defRPr sz="1400" b="0">
                        <a:solidFill>
                          <a:schemeClr val="tx1"/>
                        </a:solidFill>
                      </a:defRPr>
                    </a:pPr>
                    <a:r>
                      <a:rPr lang="en-US" sz="1400" b="0" dirty="0" smtClean="0">
                        <a:solidFill>
                          <a:schemeClr val="tx1"/>
                        </a:solidFill>
                      </a:rPr>
                      <a:t>0,2%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anchor="t" anchorCtr="1"/>
              <a:lstStyle/>
              <a:p>
                <a:pPr>
                  <a:defRPr sz="1400" b="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'[Diagramm in Microsoft PowerPoint]Tabelle1'!$B$11:$K$11</c:f>
              <c:strCache>
                <c:ptCount val="10"/>
                <c:pt idx="0">
                  <c:v>9 Jahre</c:v>
                </c:pt>
                <c:pt idx="1">
                  <c:v>10 Jahre</c:v>
                </c:pt>
                <c:pt idx="2">
                  <c:v>11 Jahre</c:v>
                </c:pt>
                <c:pt idx="3">
                  <c:v>12 Jahre</c:v>
                </c:pt>
                <c:pt idx="4">
                  <c:v>13 Jahre</c:v>
                </c:pt>
                <c:pt idx="5">
                  <c:v>14 Jahre</c:v>
                </c:pt>
                <c:pt idx="6">
                  <c:v>15 Jahre</c:v>
                </c:pt>
                <c:pt idx="7">
                  <c:v>16 Jahre</c:v>
                </c:pt>
                <c:pt idx="8">
                  <c:v>17 Jahre </c:v>
                </c:pt>
                <c:pt idx="9">
                  <c:v>&lt; 17 Jahre</c:v>
                </c:pt>
              </c:strCache>
            </c:strRef>
          </c:cat>
          <c:val>
            <c:numRef>
              <c:f>'[Diagramm in Microsoft PowerPoint]Tabelle1'!$B$12:$K$12</c:f>
              <c:numCache>
                <c:formatCode>General</c:formatCode>
                <c:ptCount val="10"/>
                <c:pt idx="0">
                  <c:v>5.3999999999999999E-2</c:v>
                </c:pt>
                <c:pt idx="1">
                  <c:v>1.784</c:v>
                </c:pt>
                <c:pt idx="2">
                  <c:v>8.3439999999999994</c:v>
                </c:pt>
                <c:pt idx="3">
                  <c:v>14.629</c:v>
                </c:pt>
                <c:pt idx="4">
                  <c:v>28.266999999999999</c:v>
                </c:pt>
                <c:pt idx="5">
                  <c:v>23.925000000000001</c:v>
                </c:pt>
                <c:pt idx="6">
                  <c:v>17.715</c:v>
                </c:pt>
                <c:pt idx="7">
                  <c:v>4.4560000000000004</c:v>
                </c:pt>
                <c:pt idx="8">
                  <c:v>0.63300000000000001</c:v>
                </c:pt>
                <c:pt idx="9">
                  <c:v>0.189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2332800"/>
        <c:axId val="32355072"/>
      </c:barChart>
      <c:catAx>
        <c:axId val="32332800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 rot="2700000"/>
          <a:lstStyle/>
          <a:p>
            <a:pPr>
              <a:defRPr sz="1400" b="0" i="0" spc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32355072"/>
        <c:crosses val="autoZero"/>
        <c:auto val="1"/>
        <c:lblAlgn val="ctr"/>
        <c:lblOffset val="100"/>
        <c:tickLblSkip val="1"/>
        <c:noMultiLvlLbl val="0"/>
      </c:catAx>
      <c:valAx>
        <c:axId val="3235507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32332800"/>
        <c:crosses val="autoZero"/>
        <c:crossBetween val="between"/>
      </c:valAx>
    </c:plotArea>
    <c:plotVisOnly val="1"/>
    <c:dispBlanksAs val="gap"/>
    <c:showDLblsOverMax val="0"/>
  </c:chart>
  <c:spPr>
    <a:noFill/>
    <a:ln w="31750"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045454545454547"/>
          <c:y val="2.0303449676461242E-2"/>
          <c:w val="0.87954545454545452"/>
          <c:h val="0.8048750119122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Tabelle1!$A$2</c:f>
              <c:strCache>
                <c:ptCount val="1"/>
                <c:pt idx="0">
                  <c:v>Mädchen   N: 11009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4"/>
              <c:spPr/>
              <c:txPr>
                <a:bodyPr rot="0"/>
                <a:lstStyle/>
                <a:p>
                  <a:pPr>
                    <a:defRPr sz="1300" b="1">
                      <a:solidFill>
                        <a:srgbClr val="FF0000"/>
                      </a:solidFill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0"/>
              <a:lstStyle/>
              <a:p>
                <a:pPr>
                  <a:defRPr sz="1300" b="1">
                    <a:solidFill>
                      <a:schemeClr val="accent6">
                        <a:lumMod val="50000"/>
                      </a:schemeClr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Tabelle1!$B$1:$L$1</c:f>
              <c:strCache>
                <c:ptCount val="10"/>
                <c:pt idx="0">
                  <c:v>9 Jahre</c:v>
                </c:pt>
                <c:pt idx="1">
                  <c:v>10 Jahre</c:v>
                </c:pt>
                <c:pt idx="2">
                  <c:v>11 Jahre</c:v>
                </c:pt>
                <c:pt idx="3">
                  <c:v>12 Jahre</c:v>
                </c:pt>
                <c:pt idx="4">
                  <c:v>13 Jahre</c:v>
                </c:pt>
                <c:pt idx="5">
                  <c:v>14 Jahre</c:v>
                </c:pt>
                <c:pt idx="6">
                  <c:v>15 Jahre</c:v>
                </c:pt>
                <c:pt idx="7">
                  <c:v>16 Jahre</c:v>
                </c:pt>
                <c:pt idx="8">
                  <c:v>17 Jahre </c:v>
                </c:pt>
                <c:pt idx="9">
                  <c:v>&lt; 17 Jahre</c:v>
                </c:pt>
              </c:strCache>
            </c:strRef>
          </c:cat>
          <c:val>
            <c:numRef>
              <c:f>Tabelle1!$B$2:$L$2</c:f>
              <c:numCache>
                <c:formatCode>General</c:formatCode>
                <c:ptCount val="11"/>
                <c:pt idx="0">
                  <c:v>8</c:v>
                </c:pt>
                <c:pt idx="1">
                  <c:v>224</c:v>
                </c:pt>
                <c:pt idx="2">
                  <c:v>940</c:v>
                </c:pt>
                <c:pt idx="3">
                  <c:v>1555</c:v>
                </c:pt>
                <c:pt idx="4">
                  <c:v>3107</c:v>
                </c:pt>
                <c:pt idx="5">
                  <c:v>2576</c:v>
                </c:pt>
                <c:pt idx="6">
                  <c:v>2020</c:v>
                </c:pt>
                <c:pt idx="7">
                  <c:v>499</c:v>
                </c:pt>
                <c:pt idx="8">
                  <c:v>68</c:v>
                </c:pt>
                <c:pt idx="9">
                  <c:v>12</c:v>
                </c:pt>
              </c:numCache>
            </c:numRef>
          </c:val>
        </c:ser>
        <c:ser>
          <c:idx val="1"/>
          <c:order val="1"/>
          <c:tx>
            <c:strRef>
              <c:f>Tabelle1!$A$3</c:f>
              <c:strCache>
                <c:ptCount val="1"/>
                <c:pt idx="0">
                  <c:v>Jungen  N: 9053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4"/>
              <c:spPr/>
              <c:txPr>
                <a:bodyPr rot="0" anchor="ctr" anchorCtr="1"/>
                <a:lstStyle/>
                <a:p>
                  <a:pPr>
                    <a:defRPr sz="1300" b="1">
                      <a:solidFill>
                        <a:srgbClr val="FF0000"/>
                      </a:solidFill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0" anchor="ctr" anchorCtr="1"/>
              <a:lstStyle/>
              <a:p>
                <a:pPr>
                  <a:defRPr sz="1300" b="1">
                    <a:solidFill>
                      <a:schemeClr val="accent3">
                        <a:lumMod val="50000"/>
                      </a:schemeClr>
                    </a:solidFill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Tabelle1!$B$1:$L$1</c:f>
              <c:strCache>
                <c:ptCount val="10"/>
                <c:pt idx="0">
                  <c:v>9 Jahre</c:v>
                </c:pt>
                <c:pt idx="1">
                  <c:v>10 Jahre</c:v>
                </c:pt>
                <c:pt idx="2">
                  <c:v>11 Jahre</c:v>
                </c:pt>
                <c:pt idx="3">
                  <c:v>12 Jahre</c:v>
                </c:pt>
                <c:pt idx="4">
                  <c:v>13 Jahre</c:v>
                </c:pt>
                <c:pt idx="5">
                  <c:v>14 Jahre</c:v>
                </c:pt>
                <c:pt idx="6">
                  <c:v>15 Jahre</c:v>
                </c:pt>
                <c:pt idx="7">
                  <c:v>16 Jahre</c:v>
                </c:pt>
                <c:pt idx="8">
                  <c:v>17 Jahre </c:v>
                </c:pt>
                <c:pt idx="9">
                  <c:v>&lt; 17 Jahre</c:v>
                </c:pt>
              </c:strCache>
            </c:strRef>
          </c:cat>
          <c:val>
            <c:numRef>
              <c:f>Tabelle1!$B$3:$L$3</c:f>
              <c:numCache>
                <c:formatCode>General</c:formatCode>
                <c:ptCount val="11"/>
                <c:pt idx="0">
                  <c:v>3</c:v>
                </c:pt>
                <c:pt idx="1">
                  <c:v>134</c:v>
                </c:pt>
                <c:pt idx="2">
                  <c:v>734</c:v>
                </c:pt>
                <c:pt idx="3">
                  <c:v>1380</c:v>
                </c:pt>
                <c:pt idx="4">
                  <c:v>2564</c:v>
                </c:pt>
                <c:pt idx="5">
                  <c:v>2224</c:v>
                </c:pt>
                <c:pt idx="6">
                  <c:v>1534</c:v>
                </c:pt>
                <c:pt idx="7">
                  <c:v>395</c:v>
                </c:pt>
                <c:pt idx="8">
                  <c:v>59</c:v>
                </c:pt>
                <c:pt idx="9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6"/>
        <c:overlap val="-44"/>
        <c:axId val="39267712"/>
        <c:axId val="39273600"/>
      </c:barChart>
      <c:catAx>
        <c:axId val="392677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2700000"/>
          <a:lstStyle/>
          <a:p>
            <a:pPr>
              <a:defRPr sz="1200" b="0" baseline="0"/>
            </a:pPr>
            <a:endParaRPr lang="de-DE"/>
          </a:p>
        </c:txPr>
        <c:crossAx val="39273600"/>
        <c:crosses val="autoZero"/>
        <c:auto val="1"/>
        <c:lblAlgn val="ctr"/>
        <c:lblOffset val="100"/>
        <c:noMultiLvlLbl val="0"/>
      </c:catAx>
      <c:valAx>
        <c:axId val="3927360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de-DE"/>
          </a:p>
        </c:txPr>
        <c:crossAx val="392677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899552702352393"/>
          <c:y val="0.43170865381882634"/>
          <c:w val="0.13601241276221834"/>
          <c:h val="0.23739010480317002"/>
        </c:manualLayout>
      </c:layout>
      <c:overlay val="0"/>
      <c:spPr>
        <a:ln w="15875" cmpd="sng">
          <a:solidFill>
            <a:schemeClr val="tx1"/>
          </a:solidFill>
        </a:ln>
      </c:spPr>
      <c:txPr>
        <a:bodyPr/>
        <a:lstStyle/>
        <a:p>
          <a:pPr>
            <a:defRPr sz="1300" spc="0"/>
          </a:pPr>
          <a:endParaRPr lang="de-DE"/>
        </a:p>
      </c:txPr>
    </c:legend>
    <c:plotVisOnly val="1"/>
    <c:dispBlanksAs val="gap"/>
    <c:showDLblsOverMax val="0"/>
  </c:chart>
  <c:spPr>
    <a:ln w="31750"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6674613314569984"/>
          <c:y val="1.1071815065815732E-2"/>
          <c:w val="0.69170910022343202"/>
          <c:h val="0.9143473641817575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'Branchen Gesamt '!$U$1:$U$1</c:f>
              <c:strCache>
                <c:ptCount val="1"/>
                <c:pt idx="0">
                  <c:v>Mädchen            N = 10494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400" b="1" spc="0" baseline="0">
                    <a:solidFill>
                      <a:schemeClr val="accent6">
                        <a:lumMod val="50000"/>
                      </a:schemeClr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'Branchen Gesamt '!$T$3:$T$15</c:f>
              <c:strCache>
                <c:ptCount val="13"/>
                <c:pt idx="0">
                  <c:v>Wissenschaft</c:v>
                </c:pt>
                <c:pt idx="1">
                  <c:v>Forschung</c:v>
                </c:pt>
                <c:pt idx="2">
                  <c:v>Technik</c:v>
                </c:pt>
                <c:pt idx="3">
                  <c:v>Informatik</c:v>
                </c:pt>
                <c:pt idx="4">
                  <c:v>Handwerk</c:v>
                </c:pt>
                <c:pt idx="5">
                  <c:v>Industrie</c:v>
                </c:pt>
                <c:pt idx="6">
                  <c:v>Verwaltung</c:v>
                </c:pt>
                <c:pt idx="7">
                  <c:v>Dienstleistung</c:v>
                </c:pt>
                <c:pt idx="8">
                  <c:v>Erziehung</c:v>
                </c:pt>
                <c:pt idx="9">
                  <c:v>Soziales</c:v>
                </c:pt>
                <c:pt idx="10">
                  <c:v>Pflege und Gesundheit</c:v>
                </c:pt>
                <c:pt idx="11">
                  <c:v>Sonstiges</c:v>
                </c:pt>
                <c:pt idx="12">
                  <c:v>Gesamt</c:v>
                </c:pt>
              </c:strCache>
            </c:strRef>
          </c:cat>
          <c:val>
            <c:numRef>
              <c:f>'Branchen Gesamt '!$U$3:$U$15</c:f>
              <c:numCache>
                <c:formatCode>General</c:formatCode>
                <c:ptCount val="13"/>
                <c:pt idx="0">
                  <c:v>323</c:v>
                </c:pt>
                <c:pt idx="1">
                  <c:v>176</c:v>
                </c:pt>
                <c:pt idx="2">
                  <c:v>429</c:v>
                </c:pt>
                <c:pt idx="3">
                  <c:v>135</c:v>
                </c:pt>
                <c:pt idx="4">
                  <c:v>1007</c:v>
                </c:pt>
                <c:pt idx="5">
                  <c:v>452</c:v>
                </c:pt>
                <c:pt idx="6">
                  <c:v>766</c:v>
                </c:pt>
                <c:pt idx="7">
                  <c:v>1500</c:v>
                </c:pt>
                <c:pt idx="8">
                  <c:v>2088</c:v>
                </c:pt>
                <c:pt idx="9">
                  <c:v>578</c:v>
                </c:pt>
                <c:pt idx="10">
                  <c:v>1414</c:v>
                </c:pt>
                <c:pt idx="11">
                  <c:v>1626</c:v>
                </c:pt>
                <c:pt idx="12">
                  <c:v>10494</c:v>
                </c:pt>
              </c:numCache>
            </c:numRef>
          </c:val>
        </c:ser>
        <c:ser>
          <c:idx val="1"/>
          <c:order val="1"/>
          <c:tx>
            <c:strRef>
              <c:f>'Branchen Gesamt '!$V$1:$V$1</c:f>
              <c:strCache>
                <c:ptCount val="1"/>
                <c:pt idx="0">
                  <c:v>Jungen             N = 8689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General" sourceLinked="0"/>
            <c:txPr>
              <a:bodyPr/>
              <a:lstStyle/>
              <a:p>
                <a:pPr>
                  <a:defRPr sz="1400" b="1" spc="0" baseline="0">
                    <a:solidFill>
                      <a:schemeClr val="accent3">
                        <a:lumMod val="50000"/>
                      </a:schemeClr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'Branchen Gesamt '!$T$3:$T$15</c:f>
              <c:strCache>
                <c:ptCount val="13"/>
                <c:pt idx="0">
                  <c:v>Wissenschaft</c:v>
                </c:pt>
                <c:pt idx="1">
                  <c:v>Forschung</c:v>
                </c:pt>
                <c:pt idx="2">
                  <c:v>Technik</c:v>
                </c:pt>
                <c:pt idx="3">
                  <c:v>Informatik</c:v>
                </c:pt>
                <c:pt idx="4">
                  <c:v>Handwerk</c:v>
                </c:pt>
                <c:pt idx="5">
                  <c:v>Industrie</c:v>
                </c:pt>
                <c:pt idx="6">
                  <c:v>Verwaltung</c:v>
                </c:pt>
                <c:pt idx="7">
                  <c:v>Dienstleistung</c:v>
                </c:pt>
                <c:pt idx="8">
                  <c:v>Erziehung</c:v>
                </c:pt>
                <c:pt idx="9">
                  <c:v>Soziales</c:v>
                </c:pt>
                <c:pt idx="10">
                  <c:v>Pflege und Gesundheit</c:v>
                </c:pt>
                <c:pt idx="11">
                  <c:v>Sonstiges</c:v>
                </c:pt>
                <c:pt idx="12">
                  <c:v>Gesamt</c:v>
                </c:pt>
              </c:strCache>
            </c:strRef>
          </c:cat>
          <c:val>
            <c:numRef>
              <c:f>'Branchen Gesamt '!$V$3:$V$15</c:f>
              <c:numCache>
                <c:formatCode>General</c:formatCode>
                <c:ptCount val="13"/>
                <c:pt idx="0">
                  <c:v>283</c:v>
                </c:pt>
                <c:pt idx="1">
                  <c:v>137</c:v>
                </c:pt>
                <c:pt idx="2">
                  <c:v>759</c:v>
                </c:pt>
                <c:pt idx="3">
                  <c:v>289</c:v>
                </c:pt>
                <c:pt idx="4">
                  <c:v>1454</c:v>
                </c:pt>
                <c:pt idx="5">
                  <c:v>644</c:v>
                </c:pt>
                <c:pt idx="6">
                  <c:v>541</c:v>
                </c:pt>
                <c:pt idx="7">
                  <c:v>1281</c:v>
                </c:pt>
                <c:pt idx="8">
                  <c:v>961</c:v>
                </c:pt>
                <c:pt idx="9">
                  <c:v>348</c:v>
                </c:pt>
                <c:pt idx="10">
                  <c:v>683</c:v>
                </c:pt>
                <c:pt idx="11">
                  <c:v>1309</c:v>
                </c:pt>
                <c:pt idx="12">
                  <c:v>8689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30"/>
        <c:axId val="39415168"/>
        <c:axId val="39433344"/>
      </c:barChart>
      <c:catAx>
        <c:axId val="3941516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500" b="0" i="0" spc="-100" baseline="0">
                <a:latin typeface="+mn-lt"/>
                <a:cs typeface="Arial" panose="020B0604020202020204" pitchFamily="34" charset="0"/>
              </a:defRPr>
            </a:pPr>
            <a:endParaRPr lang="de-DE"/>
          </a:p>
        </c:txPr>
        <c:crossAx val="39433344"/>
        <c:crosses val="autoZero"/>
        <c:auto val="1"/>
        <c:lblAlgn val="ctr"/>
        <c:lblOffset val="100"/>
        <c:noMultiLvlLbl val="0"/>
      </c:catAx>
      <c:valAx>
        <c:axId val="39433344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0" baseline="0"/>
            </a:pPr>
            <a:endParaRPr lang="de-DE"/>
          </a:p>
        </c:txPr>
        <c:crossAx val="39415168"/>
        <c:crosses val="autoZero"/>
        <c:crossBetween val="between"/>
        <c:majorUnit val="200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4417162460875996"/>
          <c:y val="0.68731026413731799"/>
          <c:w val="0.17981782356238835"/>
          <c:h val="0.18945472860739052"/>
        </c:manualLayout>
      </c:layout>
      <c:overlay val="0"/>
      <c:spPr>
        <a:ln>
          <a:solidFill>
            <a:schemeClr val="bg2">
              <a:lumMod val="50000"/>
            </a:schemeClr>
          </a:solidFill>
        </a:ln>
      </c:spPr>
      <c:txPr>
        <a:bodyPr/>
        <a:lstStyle/>
        <a:p>
          <a:pPr>
            <a:defRPr sz="1200" b="0" baseline="0"/>
          </a:pPr>
          <a:endParaRPr lang="de-DE"/>
        </a:p>
      </c:txPr>
    </c:legend>
    <c:plotVisOnly val="1"/>
    <c:dispBlanksAs val="gap"/>
    <c:showDLblsOverMax val="0"/>
  </c:chart>
  <c:spPr>
    <a:noFill/>
    <a:ln w="31750"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817111515911229"/>
          <c:y val="6.7831120616227827E-2"/>
          <c:w val="0.72860313738725047"/>
          <c:h val="0.813456375217568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Teilnahme Jungen   2016 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1600" b="1" i="0" baseline="0">
                      <a:solidFill>
                        <a:schemeClr val="tx1"/>
                      </a:solidFill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3990599683935341E-3"/>
                  <c:y val="-1.4946550194987751E-2"/>
                </c:manualLayout>
              </c:layout>
              <c:spPr/>
              <c:txPr>
                <a:bodyPr/>
                <a:lstStyle/>
                <a:p>
                  <a:pPr>
                    <a:defRPr sz="1600" b="1" i="0" baseline="0">
                      <a:solidFill>
                        <a:schemeClr val="tx1"/>
                      </a:solidFill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 sz="1600" b="1" i="0" baseline="0">
                      <a:solidFill>
                        <a:schemeClr val="tx1"/>
                      </a:solidFill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 sz="1600" b="1" i="0" baseline="0">
                      <a:solidFill>
                        <a:schemeClr val="tx1"/>
                      </a:solidFill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/>
              <c:txPr>
                <a:bodyPr/>
                <a:lstStyle/>
                <a:p>
                  <a:pPr>
                    <a:defRPr sz="1600" b="1" i="0" baseline="0">
                      <a:solidFill>
                        <a:schemeClr val="tx1"/>
                      </a:solidFill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/>
              <c:txPr>
                <a:bodyPr/>
                <a:lstStyle/>
                <a:p>
                  <a:pPr>
                    <a:defRPr sz="1600" b="1" i="0" baseline="0">
                      <a:solidFill>
                        <a:srgbClr val="FF0000"/>
                      </a:solidFill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 i="0" baseline="0">
                    <a:solidFill>
                      <a:srgbClr val="C00000"/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Tabelle1!$A$2:$A$7</c:f>
              <c:strCache>
                <c:ptCount val="6"/>
                <c:pt idx="0">
                  <c:v>Verwaltung</c:v>
                </c:pt>
                <c:pt idx="1">
                  <c:v>Dienstleistung</c:v>
                </c:pt>
                <c:pt idx="2">
                  <c:v>Erziehung</c:v>
                </c:pt>
                <c:pt idx="3">
                  <c:v>Soziales</c:v>
                </c:pt>
                <c:pt idx="4">
                  <c:v>Pflege und Gesundheit</c:v>
                </c:pt>
                <c:pt idx="5">
                  <c:v>gesamt</c:v>
                </c:pt>
              </c:strCache>
            </c:strRef>
          </c:cat>
          <c:val>
            <c:numRef>
              <c:f>Tabelle1!$B$2:$B$7</c:f>
              <c:numCache>
                <c:formatCode>0.0%</c:formatCode>
                <c:ptCount val="6"/>
                <c:pt idx="0">
                  <c:v>6.2E-2</c:v>
                </c:pt>
                <c:pt idx="1">
                  <c:v>0.14699999999999999</c:v>
                </c:pt>
                <c:pt idx="2">
                  <c:v>0.111</c:v>
                </c:pt>
                <c:pt idx="3">
                  <c:v>0.04</c:v>
                </c:pt>
                <c:pt idx="4">
                  <c:v>7.9000000000000001E-2</c:v>
                </c:pt>
                <c:pt idx="5">
                  <c:v>0.439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547264"/>
        <c:axId val="39548800"/>
      </c:barChart>
      <c:catAx>
        <c:axId val="3954726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 b="0" i="0" baseline="0"/>
            </a:pPr>
            <a:endParaRPr lang="de-DE"/>
          </a:p>
        </c:txPr>
        <c:crossAx val="39548800"/>
        <c:crosses val="autoZero"/>
        <c:auto val="1"/>
        <c:lblAlgn val="ctr"/>
        <c:lblOffset val="100"/>
        <c:noMultiLvlLbl val="0"/>
      </c:catAx>
      <c:valAx>
        <c:axId val="39548800"/>
        <c:scaling>
          <c:orientation val="minMax"/>
          <c:max val="1"/>
          <c:min val="0"/>
        </c:scaling>
        <c:delete val="1"/>
        <c:axPos val="b"/>
        <c:majorGridlines>
          <c:spPr>
            <a:ln>
              <a:noFill/>
            </a:ln>
          </c:spPr>
        </c:majorGridlines>
        <c:numFmt formatCode="0.0%" sourceLinked="1"/>
        <c:majorTickMark val="out"/>
        <c:minorTickMark val="none"/>
        <c:tickLblPos val="nextTo"/>
        <c:crossAx val="39547264"/>
        <c:crosses val="autoZero"/>
        <c:crossBetween val="between"/>
        <c:majorUnit val="0.1"/>
        <c:minorUnit val="1.0000000000000002E-2"/>
      </c:valAx>
    </c:plotArea>
    <c:plotVisOnly val="1"/>
    <c:dispBlanksAs val="gap"/>
    <c:showDLblsOverMax val="0"/>
  </c:chart>
  <c:spPr>
    <a:ln w="25400">
      <a:solidFill>
        <a:srgbClr val="92D050"/>
      </a:solidFill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663322411040432"/>
          <c:y val="9.8119767630607618E-2"/>
          <c:w val="0.3692052833373124"/>
          <c:h val="0.8845898077377085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Teilnahme Mädchen 2016 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6"/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Tabelle1!$A$2:$A$8</c:f>
              <c:strCache>
                <c:ptCount val="7"/>
                <c:pt idx="0">
                  <c:v>Wissenschaft</c:v>
                </c:pt>
                <c:pt idx="1">
                  <c:v>Forschung</c:v>
                </c:pt>
                <c:pt idx="2">
                  <c:v>Technik</c:v>
                </c:pt>
                <c:pt idx="3">
                  <c:v>Informatik</c:v>
                </c:pt>
                <c:pt idx="4">
                  <c:v>Handwerk</c:v>
                </c:pt>
                <c:pt idx="5">
                  <c:v>Industrie</c:v>
                </c:pt>
                <c:pt idx="6">
                  <c:v>gesamt</c:v>
                </c:pt>
              </c:strCache>
            </c:strRef>
          </c:cat>
          <c:val>
            <c:numRef>
              <c:f>Tabelle1!$B$2:$B$8</c:f>
              <c:numCache>
                <c:formatCode>0.0%</c:formatCode>
                <c:ptCount val="7"/>
                <c:pt idx="0">
                  <c:v>3.0700000000000002E-2</c:v>
                </c:pt>
                <c:pt idx="1">
                  <c:v>1.6799999999999999E-2</c:v>
                </c:pt>
                <c:pt idx="2">
                  <c:v>4.0899999999999999E-2</c:v>
                </c:pt>
                <c:pt idx="3">
                  <c:v>1.29E-2</c:v>
                </c:pt>
                <c:pt idx="4">
                  <c:v>9.6000000000000002E-2</c:v>
                </c:pt>
                <c:pt idx="5">
                  <c:v>4.3099999999999999E-2</c:v>
                </c:pt>
                <c:pt idx="6">
                  <c:v>0.24030000000000001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684736"/>
        <c:axId val="39698816"/>
      </c:barChart>
      <c:catAx>
        <c:axId val="39684736"/>
        <c:scaling>
          <c:orientation val="minMax"/>
        </c:scaling>
        <c:delete val="0"/>
        <c:axPos val="l"/>
        <c:majorTickMark val="out"/>
        <c:minorTickMark val="none"/>
        <c:tickLblPos val="nextTo"/>
        <c:crossAx val="39698816"/>
        <c:crosses val="autoZero"/>
        <c:auto val="1"/>
        <c:lblAlgn val="ctr"/>
        <c:lblOffset val="100"/>
        <c:noMultiLvlLbl val="0"/>
      </c:catAx>
      <c:valAx>
        <c:axId val="39698816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0.0%" sourceLinked="1"/>
        <c:majorTickMark val="out"/>
        <c:minorTickMark val="none"/>
        <c:tickLblPos val="nextTo"/>
        <c:crossAx val="39684736"/>
        <c:crosses val="autoZero"/>
        <c:crossBetween val="between"/>
      </c:valAx>
    </c:plotArea>
    <c:plotVisOnly val="1"/>
    <c:dispBlanksAs val="gap"/>
    <c:showDLblsOverMax val="0"/>
  </c:chart>
  <c:spPr>
    <a:ln w="31750">
      <a:solidFill>
        <a:srgbClr val="FFC000"/>
      </a:solidFill>
    </a:ln>
  </c:spPr>
  <c:txPr>
    <a:bodyPr/>
    <a:lstStyle/>
    <a:p>
      <a:pPr>
        <a:defRPr sz="1600" b="0"/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4D6DD9-B921-4360-AF58-8588D38A2A24}" type="datetimeFigureOut">
              <a:rPr lang="de-DE" smtClean="0"/>
              <a:t>13.09.2016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9DF3D-4C91-40ED-B1A1-E394037FE4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1495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7F744-9429-45CA-A228-2F3EA6BDFB06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6049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A3321-FBBE-4C53-8BDA-A9EEEB3CF0DE}" type="datetimeFigureOut">
              <a:rPr lang="de-DE" smtClean="0"/>
              <a:t>13.09.2016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3708A-C751-49E4-BFF7-7FC60A1CD6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6613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A3321-FBBE-4C53-8BDA-A9EEEB3CF0DE}" type="datetimeFigureOut">
              <a:rPr lang="de-DE" smtClean="0"/>
              <a:t>13.09.2016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3708A-C751-49E4-BFF7-7FC60A1CD6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6061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A3321-FBBE-4C53-8BDA-A9EEEB3CF0DE}" type="datetimeFigureOut">
              <a:rPr lang="de-DE" smtClean="0"/>
              <a:t>13.09.2016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3708A-C751-49E4-BFF7-7FC60A1CD6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5667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A3321-FBBE-4C53-8BDA-A9EEEB3CF0DE}" type="datetimeFigureOut">
              <a:rPr lang="de-DE" smtClean="0"/>
              <a:t>13.09.2016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3708A-C751-49E4-BFF7-7FC60A1CD6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6831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A3321-FBBE-4C53-8BDA-A9EEEB3CF0DE}" type="datetimeFigureOut">
              <a:rPr lang="de-DE" smtClean="0"/>
              <a:t>13.09.2016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3708A-C751-49E4-BFF7-7FC60A1CD6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9572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A3321-FBBE-4C53-8BDA-A9EEEB3CF0DE}" type="datetimeFigureOut">
              <a:rPr lang="de-DE" smtClean="0"/>
              <a:t>13.09.2016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3708A-C751-49E4-BFF7-7FC60A1CD6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4326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A3321-FBBE-4C53-8BDA-A9EEEB3CF0DE}" type="datetimeFigureOut">
              <a:rPr lang="de-DE" smtClean="0"/>
              <a:t>13.09.2016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3708A-C751-49E4-BFF7-7FC60A1CD6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3876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A3321-FBBE-4C53-8BDA-A9EEEB3CF0DE}" type="datetimeFigureOut">
              <a:rPr lang="de-DE" smtClean="0"/>
              <a:t>13.09.2016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3708A-C751-49E4-BFF7-7FC60A1CD6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0229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A3321-FBBE-4C53-8BDA-A9EEEB3CF0DE}" type="datetimeFigureOut">
              <a:rPr lang="de-DE" smtClean="0"/>
              <a:t>13.09.2016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3708A-C751-49E4-BFF7-7FC60A1CD6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9702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A3321-FBBE-4C53-8BDA-A9EEEB3CF0DE}" type="datetimeFigureOut">
              <a:rPr lang="de-DE" smtClean="0"/>
              <a:t>13.09.2016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3708A-C751-49E4-BFF7-7FC60A1CD6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6498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A3321-FBBE-4C53-8BDA-A9EEEB3CF0DE}" type="datetimeFigureOut">
              <a:rPr lang="de-DE" smtClean="0"/>
              <a:t>13.09.2016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3708A-C751-49E4-BFF7-7FC60A1CD6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203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A3321-FBBE-4C53-8BDA-A9EEEB3CF0DE}" type="datetimeFigureOut">
              <a:rPr lang="de-DE" smtClean="0"/>
              <a:t>13.09.2016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3708A-C751-49E4-BFF7-7FC60A1CD6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0793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www.bing.com/images/search?q=wappen+sachsen+anhalt&amp;view=detailv2&amp;qpvt=wappen+sachsen+anhalt&amp;id=BFFD8C6F2E70F53B6F90A003F6CAA7E46C58C64F&amp;selectedIndex=0&amp;ccid=uXckfqlf&amp;simid=608039139655811389&amp;thid=OIP.Mb977247ea95f8c94ef99841d3a634bbco0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11" Type="http://schemas.microsoft.com/office/2007/relationships/hdphoto" Target="../media/hdphoto4.wdp"/><Relationship Id="rId5" Type="http://schemas.openxmlformats.org/officeDocument/2006/relationships/image" Target="../media/image5.jpeg"/><Relationship Id="rId10" Type="http://schemas.openxmlformats.org/officeDocument/2006/relationships/image" Target="../media/image7.jpeg"/><Relationship Id="rId4" Type="http://schemas.microsoft.com/office/2007/relationships/hdphoto" Target="../media/hdphoto1.wdp"/><Relationship Id="rId9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 txBox="1">
            <a:spLocks/>
          </p:cNvSpPr>
          <p:nvPr/>
        </p:nvSpPr>
        <p:spPr>
          <a:xfrm>
            <a:off x="899592" y="692696"/>
            <a:ext cx="7272808" cy="5328592"/>
          </a:xfrm>
          <a:prstGeom prst="rect">
            <a:avLst/>
          </a:prstGeom>
          <a:ln w="34925" cap="flat" cmpd="sng" algn="ctr">
            <a:solidFill>
              <a:srgbClr val="00B0F0"/>
            </a:solidFill>
            <a:prstDash val="solid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Zukunftstag                                            in Sachsen-Anhalt: 28.04.2016</a:t>
            </a:r>
            <a:endParaRPr lang="de-DE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7" descr="E:\LVwA\Zukunftstag\logo_gd_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707487">
            <a:off x="826563" y="1052823"/>
            <a:ext cx="2561454" cy="1270115"/>
          </a:xfrm>
          <a:prstGeom prst="rect">
            <a:avLst/>
          </a:prstGeom>
          <a:noFill/>
          <a:ln w="34925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6" name="Picture 6" descr="E:\LVwA\Zukunftstag\logo_bd_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732131">
            <a:off x="5511127" y="1038530"/>
            <a:ext cx="2769777" cy="1322031"/>
          </a:xfrm>
          <a:prstGeom prst="rect">
            <a:avLst/>
          </a:prstGeom>
          <a:noFill/>
          <a:ln w="34925">
            <a:solidFill>
              <a:srgbClr val="FFC000"/>
            </a:solidFill>
            <a:miter lim="800000"/>
            <a:headEnd/>
            <a:tailEnd/>
          </a:ln>
        </p:spPr>
      </p:pic>
      <p:pic>
        <p:nvPicPr>
          <p:cNvPr id="7" name="Picture 6" descr="http://tse1.mm.bing.net/th?&amp;id=OIP.Mb977247ea95f8c94ef99841d3a634bbco0&amp;w=245&amp;h=300&amp;c=0&amp;pid=1.9&amp;rs=0&amp;p=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5157192"/>
            <a:ext cx="1089339" cy="1333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084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6768752" cy="1080120"/>
          </a:xfrm>
          <a:ln w="34925"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Zukunftstag 2016 in Sachsen-Anhalt:                                                                                                       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Teilnahme der Mädchen in den Zielbranchen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Diagram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8848382"/>
              </p:ext>
            </p:extLst>
          </p:nvPr>
        </p:nvGraphicFramePr>
        <p:xfrm>
          <a:off x="1115616" y="1844824"/>
          <a:ext cx="6768752" cy="4176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7" descr="E:\LVwA\Zukunftstag\logo_gd_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4869160"/>
            <a:ext cx="2304256" cy="981677"/>
          </a:xfrm>
          <a:prstGeom prst="rect">
            <a:avLst/>
          </a:prstGeom>
          <a:noFill/>
          <a:ln w="31750">
            <a:solidFill>
              <a:srgbClr val="FFC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602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827584" y="476672"/>
            <a:ext cx="7560840" cy="1152128"/>
          </a:xfrm>
          <a:prstGeom prst="rect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Zukunftstag 2016 in Sachsen-Anhalt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Teilnahme der Schulen (N = 316)</a:t>
            </a:r>
          </a:p>
        </p:txBody>
      </p:sp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5719268"/>
              </p:ext>
            </p:extLst>
          </p:nvPr>
        </p:nvGraphicFramePr>
        <p:xfrm>
          <a:off x="827584" y="1988840"/>
          <a:ext cx="756084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7" descr="E:\LVwA\Zukunftstag\logo_gd_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4353" y="510666"/>
            <a:ext cx="1342813" cy="599390"/>
          </a:xfrm>
          <a:prstGeom prst="rect">
            <a:avLst/>
          </a:prstGeom>
          <a:noFill/>
          <a:ln w="31750">
            <a:solidFill>
              <a:srgbClr val="FFC000"/>
            </a:solidFill>
            <a:miter lim="800000"/>
            <a:headEnd/>
            <a:tailEnd/>
          </a:ln>
        </p:spPr>
      </p:pic>
      <p:pic>
        <p:nvPicPr>
          <p:cNvPr id="6" name="Picture 6" descr="E:\LVwA\Zukunftstag\logo_bd_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9841" y="980728"/>
            <a:ext cx="1224427" cy="648072"/>
          </a:xfrm>
          <a:prstGeom prst="rect">
            <a:avLst/>
          </a:prstGeom>
          <a:noFill/>
          <a:ln w="31750">
            <a:solidFill>
              <a:srgbClr val="92D05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1341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416824" cy="936000"/>
          </a:xfrm>
          <a:ln w="34925"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de-DE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Zukunftstag 2016 in </a:t>
            </a:r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de-DE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achsen-Anhalt: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Teilnahme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nach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Schulformen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9327511"/>
              </p:ext>
            </p:extLst>
          </p:nvPr>
        </p:nvGraphicFramePr>
        <p:xfrm>
          <a:off x="683568" y="1484784"/>
          <a:ext cx="756084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7" descr="E:\LVwA\Zukunftstag\logo_gd_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54163"/>
            <a:ext cx="2096922" cy="936000"/>
          </a:xfrm>
          <a:prstGeom prst="rect">
            <a:avLst/>
          </a:prstGeom>
          <a:noFill/>
          <a:ln w="31750">
            <a:solidFill>
              <a:srgbClr val="FFC000"/>
            </a:solidFill>
            <a:miter lim="800000"/>
            <a:headEnd/>
            <a:tailEnd/>
          </a:ln>
        </p:spPr>
      </p:pic>
      <p:pic>
        <p:nvPicPr>
          <p:cNvPr id="6" name="Picture 6" descr="E:\LVwA\Zukunftstag\logo_bd_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8036" y="498127"/>
            <a:ext cx="1224427" cy="648072"/>
          </a:xfrm>
          <a:prstGeom prst="rect">
            <a:avLst/>
          </a:prstGeom>
          <a:noFill/>
          <a:ln w="31750">
            <a:solidFill>
              <a:srgbClr val="92D05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797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416824" cy="8640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Zukunftstag 2016 in Sachsen Anhalt: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Rückmeldungen der Schulen seit 2010/11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Diagram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3000693"/>
              </p:ext>
            </p:extLst>
          </p:nvPr>
        </p:nvGraphicFramePr>
        <p:xfrm>
          <a:off x="683568" y="1340768"/>
          <a:ext cx="777686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014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848872" cy="158417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de-DE" sz="2000" b="1" dirty="0" smtClean="0"/>
              <a:t/>
            </a:r>
            <a:br>
              <a:rPr lang="de-DE" sz="2000" b="1" dirty="0" smtClean="0"/>
            </a:br>
            <a:r>
              <a:rPr lang="de-DE" sz="2000" b="1" dirty="0"/>
              <a:t/>
            </a:r>
            <a:br>
              <a:rPr lang="de-DE" sz="2000" b="1" dirty="0"/>
            </a:br>
            <a:r>
              <a:rPr lang="de-DE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Zukunftstag 2016 in Sachsen-Anhalt:</a:t>
            </a:r>
            <a:r>
              <a:rPr lang="de-DE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Rückmeldung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der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Sekundar- u. Gemeinschaftsschulen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seit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2010/11 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1600" dirty="0" smtClean="0"/>
              <a:t>* </a:t>
            </a:r>
            <a:r>
              <a:rPr lang="de-DE" sz="1600" dirty="0"/>
              <a:t>Gemeinschaftsschulen seit  </a:t>
            </a:r>
            <a:r>
              <a:rPr lang="de-DE" sz="1600" dirty="0" smtClean="0"/>
              <a:t>2013/14)</a:t>
            </a:r>
            <a:r>
              <a:rPr lang="de-DE" sz="3600" b="1" dirty="0"/>
              <a:t/>
            </a:r>
            <a:br>
              <a:rPr lang="de-DE" sz="3600" b="1" dirty="0"/>
            </a:br>
            <a:endParaRPr lang="de-DE" dirty="0"/>
          </a:p>
        </p:txBody>
      </p:sp>
      <p:graphicFrame>
        <p:nvGraphicFramePr>
          <p:cNvPr id="3" name="Diagram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9941092"/>
              </p:ext>
            </p:extLst>
          </p:nvPr>
        </p:nvGraphicFramePr>
        <p:xfrm>
          <a:off x="611560" y="2060848"/>
          <a:ext cx="770485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147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272808" cy="93610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de-DE" sz="2400" b="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Zukunftstag 2016 in Sachsen-Anhalt:    </a:t>
            </a:r>
            <a:r>
              <a:rPr lang="de-DE" sz="2400" b="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400" b="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b="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Rückmeldung der </a:t>
            </a:r>
            <a:r>
              <a:rPr lang="de-DE" sz="2400" b="0" cap="none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de-DE" sz="2400" b="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ymnasien seit 2010/11</a:t>
            </a:r>
            <a:endParaRPr lang="de-DE" sz="2400" b="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Diagram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5486844"/>
              </p:ext>
            </p:extLst>
          </p:nvPr>
        </p:nvGraphicFramePr>
        <p:xfrm>
          <a:off x="899592" y="1772816"/>
          <a:ext cx="727280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901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4"/>
          <p:cNvSpPr>
            <a:spLocks noGrp="1"/>
          </p:cNvSpPr>
          <p:nvPr>
            <p:ph type="title"/>
          </p:nvPr>
        </p:nvSpPr>
        <p:spPr>
          <a:xfrm>
            <a:off x="683568" y="620688"/>
            <a:ext cx="7632848" cy="93610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de-DE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Zukunftstag 2016 in Sachsen-Anhalt:</a:t>
            </a:r>
            <a:r>
              <a:rPr lang="de-DE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Rückmeldung der Gesamtschulen </a:t>
            </a:r>
            <a:r>
              <a:rPr lang="de-D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seit 2010/11</a:t>
            </a:r>
          </a:p>
        </p:txBody>
      </p:sp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8141833"/>
              </p:ext>
            </p:extLst>
          </p:nvPr>
        </p:nvGraphicFramePr>
        <p:xfrm>
          <a:off x="755576" y="1916832"/>
          <a:ext cx="748883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199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8644546"/>
              </p:ext>
            </p:extLst>
          </p:nvPr>
        </p:nvGraphicFramePr>
        <p:xfrm>
          <a:off x="683568" y="1916832"/>
          <a:ext cx="799288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itel 3"/>
          <p:cNvSpPr>
            <a:spLocks noGrp="1"/>
          </p:cNvSpPr>
          <p:nvPr>
            <p:ph type="body" idx="1"/>
          </p:nvPr>
        </p:nvSpPr>
        <p:spPr>
          <a:xfrm>
            <a:off x="899592" y="620688"/>
            <a:ext cx="7416824" cy="93610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de-DE" b="1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Zukunftstag 2016 in Sachsen-Anhalt</a:t>
            </a:r>
            <a:r>
              <a:rPr lang="de-DE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de-DE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Rückmeldung </a:t>
            </a:r>
            <a:r>
              <a:rPr lang="de-DE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</a:t>
            </a:r>
            <a:r>
              <a:rPr lang="de-DE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Förderschulen </a:t>
            </a:r>
            <a:r>
              <a:rPr lang="de-DE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seit 2010/11</a:t>
            </a:r>
            <a:endParaRPr lang="de-DE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25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527317"/>
            <a:ext cx="7645804" cy="936000"/>
          </a:xfrm>
          <a:ln w="34925"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de-DE" sz="2000" b="1" dirty="0" smtClean="0"/>
              <a:t>Zukunftstag 2016 in Sachsen-Anhalt: </a:t>
            </a: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/>
              <a:t>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Teilnahme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der Schülerinnen und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Schüler                                                               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 den einzelnen Schulformen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Diagram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4355031"/>
              </p:ext>
            </p:extLst>
          </p:nvPr>
        </p:nvGraphicFramePr>
        <p:xfrm>
          <a:off x="683568" y="1484784"/>
          <a:ext cx="777686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7" descr="E:\LVwA\Zukunftstag\logo_gd_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46275"/>
            <a:ext cx="1939400" cy="936000"/>
          </a:xfrm>
          <a:prstGeom prst="rect">
            <a:avLst/>
          </a:prstGeom>
          <a:noFill/>
          <a:ln w="31750">
            <a:solidFill>
              <a:srgbClr val="FFC000"/>
            </a:solidFill>
            <a:miter lim="800000"/>
            <a:headEnd/>
            <a:tailEnd/>
          </a:ln>
        </p:spPr>
      </p:pic>
      <p:pic>
        <p:nvPicPr>
          <p:cNvPr id="5" name="Picture 6" descr="E:\LVwA\Zukunftstag\logo_bd_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527317"/>
            <a:ext cx="1768419" cy="936000"/>
          </a:xfrm>
          <a:prstGeom prst="rect">
            <a:avLst/>
          </a:prstGeom>
          <a:noFill/>
          <a:ln w="31750">
            <a:solidFill>
              <a:srgbClr val="92D05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5833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  <a:ln w="34925"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de-DE" sz="2000" b="1" dirty="0" smtClean="0"/>
              <a:t>	Zukunftstag </a:t>
            </a:r>
            <a:r>
              <a:rPr lang="de-DE" sz="2000" b="1" dirty="0" smtClean="0"/>
              <a:t>2016 in Sachsen-Anhalt:</a:t>
            </a: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/>
              <a:t>		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Teilnahme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der Mädchen nach Schulformen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Diagram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2787934"/>
              </p:ext>
            </p:extLst>
          </p:nvPr>
        </p:nvGraphicFramePr>
        <p:xfrm>
          <a:off x="467544" y="1484784"/>
          <a:ext cx="820891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7" descr="E:\LVwA\Zukunftstag\logo_gd_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04664"/>
            <a:ext cx="1935620" cy="864000"/>
          </a:xfrm>
          <a:prstGeom prst="rect">
            <a:avLst/>
          </a:prstGeom>
          <a:noFill/>
          <a:ln w="31750">
            <a:solidFill>
              <a:srgbClr val="FFC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262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7" descr="E:\LVwA\Zukunftstag\logo_gd_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196742">
            <a:off x="300764" y="1212976"/>
            <a:ext cx="2651168" cy="1218541"/>
          </a:xfrm>
          <a:prstGeom prst="rect">
            <a:avLst/>
          </a:prstGeom>
          <a:noFill/>
          <a:ln w="3175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4" name="Picture 10" descr="Auto,Werkzeug,arbeiten,reparieren,Arbeit,Reparatur,Kontrolle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31454">
            <a:off x="616749" y="2828091"/>
            <a:ext cx="2141437" cy="3212157"/>
          </a:xfrm>
          <a:prstGeom prst="rect">
            <a:avLst/>
          </a:prstGeom>
          <a:noFill/>
          <a:ln w="31750"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hteck 4"/>
          <p:cNvSpPr/>
          <p:nvPr/>
        </p:nvSpPr>
        <p:spPr>
          <a:xfrm>
            <a:off x="2621432" y="692696"/>
            <a:ext cx="3249759" cy="3385542"/>
          </a:xfrm>
          <a:prstGeom prst="rect">
            <a:avLst/>
          </a:prstGeom>
          <a:solidFill>
            <a:srgbClr val="CCFFFF"/>
          </a:solidFill>
          <a:ln w="34925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de-DE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Der </a:t>
            </a:r>
            <a:r>
              <a:rPr lang="de-DE" sz="20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„Girls</a:t>
            </a:r>
            <a:r>
              <a:rPr lang="de-DE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’ Day </a:t>
            </a:r>
            <a:r>
              <a:rPr lang="de-DE" sz="20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und Boys</a:t>
            </a:r>
            <a:r>
              <a:rPr lang="de-DE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’ Day</a:t>
            </a:r>
            <a:r>
              <a:rPr lang="de-DE" sz="20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“ ist </a:t>
            </a:r>
            <a:r>
              <a:rPr lang="de-DE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                 eine </a:t>
            </a:r>
            <a:r>
              <a:rPr lang="de-DE" sz="20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Maßnahme der Berufsorientierung. </a:t>
            </a:r>
            <a:r>
              <a:rPr lang="de-DE" sz="20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Mädchen und Jungen erhalten Einblicke in verschiedene Berufe, </a:t>
            </a:r>
            <a:r>
              <a:rPr lang="de-DE" sz="2000" b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   die </a:t>
            </a:r>
            <a:r>
              <a:rPr lang="de-DE" sz="20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geeignet sind, das traditionelle, </a:t>
            </a:r>
            <a:r>
              <a:rPr lang="de-DE" sz="2000" b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geschlechts-spezifisch </a:t>
            </a:r>
            <a:r>
              <a:rPr lang="de-DE" sz="20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geprägte Spektrum möglicher Berufe zu erweitern</a:t>
            </a:r>
            <a:r>
              <a:rPr lang="de-DE" sz="20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 Diese können in Form von Praktika oder durch Teilnahme an Workshops durchgeführt werden</a:t>
            </a:r>
            <a:r>
              <a:rPr lang="de-DE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.</a:t>
            </a:r>
            <a:r>
              <a:rPr lang="de-DE" sz="2000" b="1" dirty="0"/>
              <a:t> </a:t>
            </a:r>
            <a:r>
              <a:rPr lang="de-DE" sz="2000" b="1" dirty="0" smtClean="0"/>
              <a:t>                                                                       </a:t>
            </a:r>
            <a:r>
              <a:rPr lang="de-DE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(</a:t>
            </a:r>
            <a:r>
              <a:rPr lang="de-DE" sz="1400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RdErl</a:t>
            </a:r>
            <a:r>
              <a:rPr lang="de-DE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 des MK vom </a:t>
            </a:r>
            <a:r>
              <a:rPr lang="de-DE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21.12.2012)</a:t>
            </a:r>
            <a:endParaRPr lang="de-DE" sz="1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pic>
        <p:nvPicPr>
          <p:cNvPr id="17" name="Picture 8" descr="auszubildende im handwerk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 rot="20595206">
            <a:off x="2644943" y="4218521"/>
            <a:ext cx="2752057" cy="1839815"/>
          </a:xfrm>
          <a:prstGeom prst="rect">
            <a:avLst/>
          </a:prstGeom>
          <a:noFill/>
          <a:ln w="31750">
            <a:solidFill>
              <a:srgbClr val="FFFF00"/>
            </a:solidFill>
          </a:ln>
          <a:effectLst>
            <a:outerShdw blurRad="50800" dist="50800" dir="5400000" algn="ctr" rotWithShape="0">
              <a:schemeClr val="bg1">
                <a:lumMod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zukunftsberuf-erzieher.de/mediaserve/filestore/1/1/1/7/4_0ccd0a6098b3fe1/11174_c8d7d0c28d318ba.jpg?v=2014-03-10+12%3A09%3A09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 rot="1246513">
            <a:off x="4836782" y="4029384"/>
            <a:ext cx="3147440" cy="2069938"/>
          </a:xfrm>
          <a:prstGeom prst="rect">
            <a:avLst/>
          </a:prstGeom>
          <a:noFill/>
          <a:ln w="31750">
            <a:solidFill>
              <a:srgbClr val="FFC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E:\LVwA\Zukunftstag\logo_bd_l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1415761">
            <a:off x="5812493" y="837597"/>
            <a:ext cx="2564465" cy="1357337"/>
          </a:xfrm>
          <a:prstGeom prst="rect">
            <a:avLst/>
          </a:prstGeom>
          <a:noFill/>
          <a:ln w="31750">
            <a:solidFill>
              <a:srgbClr val="FFC000"/>
            </a:solidFill>
            <a:miter lim="800000"/>
            <a:headEnd/>
            <a:tailEnd/>
          </a:ln>
        </p:spPr>
      </p:pic>
      <p:pic>
        <p:nvPicPr>
          <p:cNvPr id="3" name="Picture 4" descr="medical staff taking care of newborn baby in infant incubator"/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9757">
            <a:off x="5837443" y="2218642"/>
            <a:ext cx="2768977" cy="1845985"/>
          </a:xfrm>
          <a:prstGeom prst="rect">
            <a:avLst/>
          </a:prstGeom>
          <a:noFill/>
          <a:ln w="31750">
            <a:solidFill>
              <a:srgbClr val="FFC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228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6864" cy="900000"/>
          </a:xfrm>
          <a:ln w="34925"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de-DE" sz="2000" b="1" dirty="0" smtClean="0"/>
              <a:t>	Zukunftstag </a:t>
            </a:r>
            <a:r>
              <a:rPr lang="de-DE" sz="2000" b="1" dirty="0" smtClean="0"/>
              <a:t>2016 in Sachsen-Anhalt:</a:t>
            </a: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/>
              <a:t>	            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Teilnahme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der Jungen nach Schulformen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Diagram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4116885"/>
              </p:ext>
            </p:extLst>
          </p:nvPr>
        </p:nvGraphicFramePr>
        <p:xfrm>
          <a:off x="323528" y="1556792"/>
          <a:ext cx="835292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6" descr="E:\LVwA\Zukunftstag\logo_bd_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76672"/>
            <a:ext cx="1700403" cy="900000"/>
          </a:xfrm>
          <a:prstGeom prst="rect">
            <a:avLst/>
          </a:prstGeom>
          <a:noFill/>
          <a:ln w="31750">
            <a:solidFill>
              <a:srgbClr val="92D05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9544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848872" cy="936000"/>
          </a:xfrm>
          <a:ln w="34925"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de-DE" sz="2000" b="1" dirty="0" smtClean="0"/>
              <a:t>Zukunftstag 2016 in Sachsen Anhalt: </a:t>
            </a: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Teilnahme der Mädchen und Jungen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nach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Schulformen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Diagram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3437857"/>
              </p:ext>
            </p:extLst>
          </p:nvPr>
        </p:nvGraphicFramePr>
        <p:xfrm>
          <a:off x="611560" y="1700808"/>
          <a:ext cx="792088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7" descr="E:\LVwA\Zukunftstag\logo_gd_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87417"/>
            <a:ext cx="2096923" cy="936000"/>
          </a:xfrm>
          <a:prstGeom prst="rect">
            <a:avLst/>
          </a:prstGeom>
          <a:noFill/>
          <a:ln w="31750">
            <a:solidFill>
              <a:srgbClr val="FFC000"/>
            </a:solidFill>
            <a:miter lim="800000"/>
            <a:headEnd/>
            <a:tailEnd/>
          </a:ln>
        </p:spPr>
      </p:pic>
      <p:pic>
        <p:nvPicPr>
          <p:cNvPr id="5" name="Picture 6" descr="E:\LVwA\Zukunftstag\logo_bd_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487417"/>
            <a:ext cx="1768419" cy="936000"/>
          </a:xfrm>
          <a:prstGeom prst="rect">
            <a:avLst/>
          </a:prstGeom>
          <a:noFill/>
          <a:ln w="31750">
            <a:solidFill>
              <a:srgbClr val="92D05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1914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749075" cy="864000"/>
          </a:xfrm>
          <a:ln w="34925"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de-DE" sz="2000" b="1" dirty="0" smtClean="0"/>
              <a:t>       Zukunftstag </a:t>
            </a:r>
            <a:r>
              <a:rPr lang="de-DE" sz="2000" b="1" dirty="0" smtClean="0"/>
              <a:t>2016 in Sachsen-Anhalt: </a:t>
            </a:r>
            <a:br>
              <a:rPr lang="de-DE" sz="2000" b="1" dirty="0" smtClean="0"/>
            </a:br>
            <a:r>
              <a:rPr lang="de-DE" sz="2000" b="1" dirty="0" smtClean="0"/>
              <a:t>          </a:t>
            </a:r>
            <a:r>
              <a:rPr lang="de-DE" sz="2000" dirty="0" smtClean="0"/>
              <a:t>Teilnahme </a:t>
            </a:r>
            <a:r>
              <a:rPr lang="de-DE" sz="2000" dirty="0" smtClean="0"/>
              <a:t>nach Landkreisen</a:t>
            </a:r>
            <a:endParaRPr lang="de-DE" sz="2000" dirty="0"/>
          </a:p>
        </p:txBody>
      </p:sp>
      <p:graphicFrame>
        <p:nvGraphicFramePr>
          <p:cNvPr id="3" name="Diagram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4318821"/>
              </p:ext>
            </p:extLst>
          </p:nvPr>
        </p:nvGraphicFramePr>
        <p:xfrm>
          <a:off x="467544" y="1196752"/>
          <a:ext cx="806489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7" descr="E:\LVwA\Zukunftstag\logo_gd_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32656"/>
            <a:ext cx="1935620" cy="864000"/>
          </a:xfrm>
          <a:prstGeom prst="rect">
            <a:avLst/>
          </a:prstGeom>
          <a:noFill/>
          <a:ln w="31750">
            <a:solidFill>
              <a:srgbClr val="FFC000"/>
            </a:solidFill>
            <a:miter lim="800000"/>
            <a:headEnd/>
            <a:tailEnd/>
          </a:ln>
        </p:spPr>
      </p:pic>
      <p:pic>
        <p:nvPicPr>
          <p:cNvPr id="5" name="Picture 6" descr="E:\LVwA\Zukunftstag\logo_bd_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332656"/>
            <a:ext cx="1632387" cy="864000"/>
          </a:xfrm>
          <a:prstGeom prst="rect">
            <a:avLst/>
          </a:prstGeom>
          <a:noFill/>
          <a:ln w="31750">
            <a:solidFill>
              <a:srgbClr val="92D05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0206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848872" cy="868958"/>
          </a:xfr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ln w="34925"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de-DE" sz="2000" b="1" dirty="0" smtClean="0"/>
              <a:t>Zukunftstag 2016 in Sachsen-Anhalt:</a:t>
            </a: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Teilnahme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nach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Landkreisen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Diagram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8645221"/>
              </p:ext>
            </p:extLst>
          </p:nvPr>
        </p:nvGraphicFramePr>
        <p:xfrm>
          <a:off x="683568" y="1556792"/>
          <a:ext cx="799288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7" descr="E:\LVwA\Zukunftstag\logo_gd_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548680"/>
            <a:ext cx="1935620" cy="864000"/>
          </a:xfrm>
          <a:prstGeom prst="rect">
            <a:avLst/>
          </a:prstGeom>
          <a:noFill/>
          <a:ln w="31750">
            <a:solidFill>
              <a:srgbClr val="FFC000"/>
            </a:solidFill>
            <a:miter lim="800000"/>
            <a:headEnd/>
            <a:tailEnd/>
          </a:ln>
        </p:spPr>
      </p:pic>
      <p:pic>
        <p:nvPicPr>
          <p:cNvPr id="5" name="Picture 6" descr="E:\LVwA\Zukunftstag\logo_bd_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5" y="548680"/>
            <a:ext cx="1632387" cy="864000"/>
          </a:xfrm>
          <a:prstGeom prst="rect">
            <a:avLst/>
          </a:prstGeom>
          <a:noFill/>
          <a:ln w="31750">
            <a:solidFill>
              <a:srgbClr val="92D05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872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E:\LVwA\Zukunftstag\logo_bd_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5330" y="3556084"/>
            <a:ext cx="3461654" cy="1832206"/>
          </a:xfrm>
          <a:prstGeom prst="rect">
            <a:avLst/>
          </a:prstGeom>
          <a:noFill/>
          <a:ln w="31750">
            <a:solidFill>
              <a:srgbClr val="92D050"/>
            </a:solidFill>
            <a:miter lim="800000"/>
            <a:headEnd/>
            <a:tailEnd/>
          </a:ln>
        </p:spPr>
      </p:pic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36712"/>
            <a:ext cx="7848872" cy="2592288"/>
          </a:xfrm>
          <a:ln w="3492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de-DE" sz="5400" dirty="0" smtClean="0">
                <a:solidFill>
                  <a:schemeClr val="accent5">
                    <a:lumMod val="50000"/>
                  </a:schemeClr>
                </a:solidFill>
                <a:latin typeface="Broadway" panose="04040905080B02020502" pitchFamily="82" charset="0"/>
              </a:rPr>
              <a:t>27.04.                    2017</a:t>
            </a:r>
            <a:endParaRPr lang="de-DE" sz="5400" dirty="0">
              <a:solidFill>
                <a:schemeClr val="accent5">
                  <a:lumMod val="50000"/>
                </a:schemeClr>
              </a:solidFill>
              <a:latin typeface="Broadway" panose="04040905080B02020502" pitchFamily="82" charset="0"/>
            </a:endParaRPr>
          </a:p>
        </p:txBody>
      </p:sp>
      <p:pic>
        <p:nvPicPr>
          <p:cNvPr id="4" name="Picture 7" descr="E:\LVwA\Zukunftstag\logo_gd_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835" y="3556084"/>
            <a:ext cx="4275689" cy="1821563"/>
          </a:xfrm>
          <a:prstGeom prst="rect">
            <a:avLst/>
          </a:prstGeom>
          <a:noFill/>
          <a:ln w="31750">
            <a:solidFill>
              <a:srgbClr val="FFC000"/>
            </a:solidFill>
            <a:miter lim="800000"/>
            <a:headEnd/>
            <a:tailEnd/>
          </a:ln>
        </p:spPr>
      </p:pic>
      <p:pic>
        <p:nvPicPr>
          <p:cNvPr id="11" name="Picture 2" descr="Alter Trott oder Neuer W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836712"/>
            <a:ext cx="2755984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36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7980488"/>
              </p:ext>
            </p:extLst>
          </p:nvPr>
        </p:nvGraphicFramePr>
        <p:xfrm>
          <a:off x="615572" y="1484784"/>
          <a:ext cx="741682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  <a:ln w="34925"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de-DE" sz="2400" b="1" dirty="0" smtClean="0"/>
              <a:t/>
            </a:r>
            <a:br>
              <a:rPr lang="de-DE" sz="2400" b="1" dirty="0" smtClean="0"/>
            </a:br>
            <a:r>
              <a:rPr lang="de-DE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Zukunftstag 2016 in Sachsen-Anhalt: </a:t>
            </a:r>
            <a:r>
              <a:rPr lang="de-DE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Teilnahme der                                                                      Schülerinnen und Schüler                                 </a:t>
            </a:r>
            <a:r>
              <a:rPr lang="de-DE" sz="2700" b="1" dirty="0" smtClean="0"/>
              <a:t/>
            </a:r>
            <a:br>
              <a:rPr lang="de-DE" sz="2700" b="1" dirty="0" smtClean="0"/>
            </a:br>
            <a:r>
              <a:rPr lang="de-DE" sz="1200" b="1" dirty="0"/>
              <a:t/>
            </a:r>
            <a:br>
              <a:rPr lang="de-DE" sz="1200" b="1" dirty="0"/>
            </a:br>
            <a:endParaRPr lang="de-DE" sz="1300" b="1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4294967295"/>
          </p:nvPr>
        </p:nvSpPr>
        <p:spPr>
          <a:xfrm>
            <a:off x="755576" y="5877272"/>
            <a:ext cx="7488238" cy="5032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200" dirty="0">
                <a:solidFill>
                  <a:schemeClr val="tx1"/>
                </a:solidFill>
              </a:rPr>
              <a:t>* </a:t>
            </a:r>
            <a:r>
              <a:rPr lang="de-DE" sz="1200" dirty="0" smtClean="0">
                <a:solidFill>
                  <a:schemeClr val="tx1"/>
                </a:solidFill>
              </a:rPr>
              <a:t>Summen aus den </a:t>
            </a:r>
            <a:r>
              <a:rPr lang="de-DE" sz="1200" dirty="0">
                <a:solidFill>
                  <a:schemeClr val="tx1"/>
                </a:solidFill>
              </a:rPr>
              <a:t>Schülerzahlen in den Schulformen  Förderschule, Sekundar-/Gemeinschaftsschule, </a:t>
            </a:r>
            <a:r>
              <a:rPr lang="de-DE" sz="1200" dirty="0" smtClean="0">
                <a:solidFill>
                  <a:schemeClr val="tx1"/>
                </a:solidFill>
              </a:rPr>
              <a:t>Gesamtschule  und  </a:t>
            </a:r>
            <a:r>
              <a:rPr lang="de-DE" sz="1200" dirty="0">
                <a:solidFill>
                  <a:schemeClr val="tx1"/>
                </a:solidFill>
              </a:rPr>
              <a:t>Gymnasium </a:t>
            </a:r>
            <a:r>
              <a:rPr lang="de-DE" sz="1200" dirty="0" smtClean="0">
                <a:solidFill>
                  <a:schemeClr val="tx1"/>
                </a:solidFill>
              </a:rPr>
              <a:t> im Schuljahr 2015/16  (Quelle: </a:t>
            </a:r>
            <a:r>
              <a:rPr lang="de-DE" sz="1200" dirty="0">
                <a:solidFill>
                  <a:schemeClr val="tx1"/>
                </a:solidFill>
              </a:rPr>
              <a:t>Statistisches Landesamt Sachsen-Anhalt)</a:t>
            </a:r>
          </a:p>
        </p:txBody>
      </p:sp>
      <p:pic>
        <p:nvPicPr>
          <p:cNvPr id="5" name="Picture 7" descr="E:\LVwA\Zukunftstag\logo_gd_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87318">
            <a:off x="6893923" y="951923"/>
            <a:ext cx="1571586" cy="663216"/>
          </a:xfrm>
          <a:prstGeom prst="rect">
            <a:avLst/>
          </a:prstGeom>
          <a:noFill/>
          <a:ln w="31750">
            <a:solidFill>
              <a:srgbClr val="FFC000"/>
            </a:solidFill>
            <a:miter lim="800000"/>
            <a:headEnd/>
            <a:tailEnd/>
          </a:ln>
        </p:spPr>
      </p:pic>
      <p:pic>
        <p:nvPicPr>
          <p:cNvPr id="6" name="Picture 6" descr="E:\LVwA\Zukunftstag\logo_bd_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364505">
            <a:off x="816070" y="743233"/>
            <a:ext cx="1399106" cy="740529"/>
          </a:xfrm>
          <a:prstGeom prst="rect">
            <a:avLst/>
          </a:prstGeom>
          <a:noFill/>
          <a:ln w="31750">
            <a:solidFill>
              <a:srgbClr val="92D05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1967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7920880" cy="864096"/>
          </a:xfrm>
          <a:ln w="34925"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de-DE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Zukunftstag 2016 in Sachsen-Anhalt</a:t>
            </a:r>
            <a:r>
              <a:rPr lang="de-DE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de-DE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Teilnahme der Mädchen und der Jungen im Vergleich</a:t>
            </a:r>
            <a:r>
              <a:rPr lang="de-DE" sz="2400" b="1" dirty="0" smtClean="0">
                <a:latin typeface="+mj-lt"/>
              </a:rPr>
              <a:t/>
            </a:r>
            <a:br>
              <a:rPr lang="de-DE" sz="2400" b="1" dirty="0" smtClean="0">
                <a:latin typeface="+mj-lt"/>
              </a:rPr>
            </a:br>
            <a:endParaRPr lang="de-DE" sz="1200" b="1" dirty="0">
              <a:latin typeface="+mj-lt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11560" y="5805264"/>
            <a:ext cx="7704856" cy="504056"/>
          </a:xfrm>
        </p:spPr>
        <p:txBody>
          <a:bodyPr>
            <a:noAutofit/>
          </a:bodyPr>
          <a:lstStyle/>
          <a:p>
            <a:pPr algn="l"/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*Summen </a:t>
            </a:r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 den  Schülerzahlen in den Schulformen  Förderschule, Sekundar-/Gemeinschaftsschule, </a:t>
            </a:r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Gesamtschule und Gymnasium im Schuljahr 2015/16 (Quelle: Statistisches Landesamt Sachsen-Anhalt)</a:t>
            </a:r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0079013"/>
              </p:ext>
            </p:extLst>
          </p:nvPr>
        </p:nvGraphicFramePr>
        <p:xfrm>
          <a:off x="4572000" y="1310794"/>
          <a:ext cx="3384376" cy="4638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7094175"/>
              </p:ext>
            </p:extLst>
          </p:nvPr>
        </p:nvGraphicFramePr>
        <p:xfrm>
          <a:off x="827584" y="1556792"/>
          <a:ext cx="3225424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6" name="Picture 7" descr="E:\LVwA\Zukunftstag\logo_gd_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3212976"/>
            <a:ext cx="806507" cy="360000"/>
          </a:xfrm>
          <a:prstGeom prst="rect">
            <a:avLst/>
          </a:prstGeom>
          <a:noFill/>
          <a:ln w="31750">
            <a:solidFill>
              <a:srgbClr val="FFC000"/>
            </a:solidFill>
            <a:miter lim="800000"/>
            <a:headEnd/>
            <a:tailEnd/>
          </a:ln>
        </p:spPr>
      </p:pic>
      <p:pic>
        <p:nvPicPr>
          <p:cNvPr id="7" name="Picture 6" descr="E:\LVwA\Zukunftstag\logo_bd_l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76256" y="3392976"/>
            <a:ext cx="680160" cy="360000"/>
          </a:xfrm>
          <a:prstGeom prst="rect">
            <a:avLst/>
          </a:prstGeom>
          <a:noFill/>
          <a:ln w="31750">
            <a:solidFill>
              <a:srgbClr val="92D05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6904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27584" y="404664"/>
            <a:ext cx="7416824" cy="792088"/>
          </a:xfrm>
          <a:ln w="34925"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de-DE" sz="2400" b="1" dirty="0" smtClean="0">
                <a:cs typeface="Arial" panose="020B0604020202020204" pitchFamily="34" charset="0"/>
              </a:rPr>
              <a:t>	       Zukunftstag 2016 in Sachsen-Anhalt:   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Teilnahme nach Alter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Diagram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1453066"/>
              </p:ext>
            </p:extLst>
          </p:nvPr>
        </p:nvGraphicFramePr>
        <p:xfrm>
          <a:off x="827584" y="1772816"/>
          <a:ext cx="770485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6" descr="E:\LVwA\Zukunftstag\logo_bd_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408439"/>
            <a:ext cx="1496353" cy="792000"/>
          </a:xfrm>
          <a:prstGeom prst="rect">
            <a:avLst/>
          </a:prstGeom>
          <a:noFill/>
          <a:ln w="31750">
            <a:solidFill>
              <a:srgbClr val="92D050"/>
            </a:solidFill>
            <a:miter lim="800000"/>
            <a:headEnd/>
            <a:tailEnd/>
          </a:ln>
        </p:spPr>
      </p:pic>
      <p:pic>
        <p:nvPicPr>
          <p:cNvPr id="5" name="Picture 7" descr="E:\LVwA\Zukunftstag\logo_gd_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08439"/>
            <a:ext cx="1774317" cy="792000"/>
          </a:xfrm>
          <a:prstGeom prst="rect">
            <a:avLst/>
          </a:prstGeom>
          <a:noFill/>
          <a:ln w="31750">
            <a:solidFill>
              <a:srgbClr val="FFC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4386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848872" cy="864096"/>
          </a:xfrm>
          <a:ln w="3492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Zukunftstag 2016 in Sachsen-Anhalt:    </a:t>
            </a:r>
            <a:r>
              <a:rPr lang="de-DE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Teilnahme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nach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Alter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Diagram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0580330"/>
              </p:ext>
            </p:extLst>
          </p:nvPr>
        </p:nvGraphicFramePr>
        <p:xfrm>
          <a:off x="589175" y="1700808"/>
          <a:ext cx="780590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7" descr="E:\LVwA\Zukunftstag\logo_gd_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491493"/>
            <a:ext cx="1935617" cy="864000"/>
          </a:xfrm>
          <a:prstGeom prst="rect">
            <a:avLst/>
          </a:prstGeom>
          <a:noFill/>
          <a:ln w="31750">
            <a:solidFill>
              <a:srgbClr val="FFC000"/>
            </a:solidFill>
            <a:miter lim="800000"/>
            <a:headEnd/>
            <a:tailEnd/>
          </a:ln>
        </p:spPr>
      </p:pic>
      <p:pic>
        <p:nvPicPr>
          <p:cNvPr id="5" name="Picture 6" descr="E:\LVwA\Zukunftstag\logo_bd_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491493"/>
            <a:ext cx="1632384" cy="864000"/>
          </a:xfrm>
          <a:prstGeom prst="rect">
            <a:avLst/>
          </a:prstGeom>
          <a:noFill/>
          <a:ln w="31750">
            <a:solidFill>
              <a:srgbClr val="92D05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6420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04663"/>
            <a:ext cx="8136904" cy="1008113"/>
          </a:xfrm>
          <a:ln w="34925"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de-DE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Zukunftstag  2016 in Sachsen-Anhalt:                                                                                        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Teilnahme der Mädchen und Jungen                                                                 nach Altersgruppen im Vergleich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Diagram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5790381"/>
              </p:ext>
            </p:extLst>
          </p:nvPr>
        </p:nvGraphicFramePr>
        <p:xfrm>
          <a:off x="467544" y="1633958"/>
          <a:ext cx="7920880" cy="4963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7" descr="E:\LVwA\Zukunftstag\logo_gd_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382071">
            <a:off x="746082" y="474592"/>
            <a:ext cx="1348052" cy="601730"/>
          </a:xfrm>
          <a:prstGeom prst="rect">
            <a:avLst/>
          </a:prstGeom>
          <a:noFill/>
          <a:ln w="31750">
            <a:solidFill>
              <a:srgbClr val="FFC000"/>
            </a:solidFill>
            <a:miter lim="800000"/>
            <a:headEnd/>
            <a:tailEnd/>
          </a:ln>
        </p:spPr>
      </p:pic>
      <p:pic>
        <p:nvPicPr>
          <p:cNvPr id="7" name="Picture 6" descr="E:\LVwA\Zukunftstag\logo_bd_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315323">
            <a:off x="6965604" y="713887"/>
            <a:ext cx="1320376" cy="698858"/>
          </a:xfrm>
          <a:prstGeom prst="rect">
            <a:avLst/>
          </a:prstGeom>
          <a:noFill/>
          <a:ln w="31750">
            <a:solidFill>
              <a:srgbClr val="92D05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6318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6464192"/>
              </p:ext>
            </p:extLst>
          </p:nvPr>
        </p:nvGraphicFramePr>
        <p:xfrm>
          <a:off x="2195736" y="385145"/>
          <a:ext cx="648072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1656184" cy="5832648"/>
          </a:xfrm>
          <a:ln w="34925"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Zukunftstag 2016                        in                       Sachsen-Anhalt: 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b="0" dirty="0" smtClean="0">
                <a:latin typeface="Arial" panose="020B0604020202020204" pitchFamily="34" charset="0"/>
                <a:cs typeface="Arial" panose="020B0604020202020204" pitchFamily="34" charset="0"/>
              </a:rPr>
              <a:t>Teilnahme der Mädchen und Jungen in den einzelnen Branchen</a:t>
            </a:r>
            <a:br>
              <a:rPr lang="de-DE" b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E:\LVwA\Zukunftstag\logo_bd_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202" y="5373216"/>
            <a:ext cx="1620000" cy="857440"/>
          </a:xfrm>
          <a:prstGeom prst="rect">
            <a:avLst/>
          </a:prstGeom>
          <a:noFill/>
          <a:ln w="31750">
            <a:solidFill>
              <a:srgbClr val="92D050"/>
            </a:solidFill>
            <a:miter lim="800000"/>
            <a:headEnd/>
            <a:tailEnd/>
          </a:ln>
        </p:spPr>
      </p:pic>
      <p:pic>
        <p:nvPicPr>
          <p:cNvPr id="8" name="Picture 7" descr="E:\LVwA\Zukunftstag\logo_gd_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202" y="404664"/>
            <a:ext cx="1620000" cy="723116"/>
          </a:xfrm>
          <a:prstGeom prst="rect">
            <a:avLst/>
          </a:prstGeom>
          <a:noFill/>
          <a:ln w="31750">
            <a:solidFill>
              <a:srgbClr val="FFC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2754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056784" cy="936104"/>
          </a:xfrm>
          <a:ln w="34925"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Zukunftstag 2016 in Sachsen-Anhalt: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Teilnahme der Jungen in den Zielbranchen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8257900"/>
              </p:ext>
            </p:extLst>
          </p:nvPr>
        </p:nvGraphicFramePr>
        <p:xfrm>
          <a:off x="971600" y="1844824"/>
          <a:ext cx="705678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 descr="E:\LVwA\Zukunftstag\logo_bd_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4797152"/>
            <a:ext cx="2150836" cy="1138408"/>
          </a:xfrm>
          <a:prstGeom prst="rect">
            <a:avLst/>
          </a:prstGeom>
          <a:noFill/>
          <a:ln w="31750">
            <a:solidFill>
              <a:srgbClr val="92D05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5809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416</Words>
  <Application>Microsoft Office PowerPoint</Application>
  <PresentationFormat>Bildschirmpräsentation (4:3)</PresentationFormat>
  <Paragraphs>94</Paragraphs>
  <Slides>24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25" baseType="lpstr">
      <vt:lpstr>Larissa</vt:lpstr>
      <vt:lpstr>PowerPoint-Präsentation</vt:lpstr>
      <vt:lpstr>PowerPoint-Präsentation</vt:lpstr>
      <vt:lpstr> Zukunftstag 2016 in Sachsen-Anhalt:  Teilnahme der                                                                      Schülerinnen und Schüler                                   </vt:lpstr>
      <vt:lpstr> Zukunftstag 2016 in Sachsen-Anhalt:  Teilnahme der Mädchen und der Jungen im Vergleich </vt:lpstr>
      <vt:lpstr>        Zukunftstag 2016 in Sachsen-Anhalt:                              Teilnahme nach Alter</vt:lpstr>
      <vt:lpstr>Zukunftstag 2016 in Sachsen-Anhalt:                                                                          Teilnahme nach Alter</vt:lpstr>
      <vt:lpstr>Zukunftstag  2016 in Sachsen-Anhalt:                                                                                         Teilnahme der Mädchen und Jungen                                                                 nach Altersgruppen im Vergleich</vt:lpstr>
      <vt:lpstr>            Zukunftstag 2016                        in                       Sachsen-Anhalt:  Teilnahme der Mädchen und Jungen in den einzelnen Branchen                                                                                                 </vt:lpstr>
      <vt:lpstr>Zukunftstag 2016 in Sachsen-Anhalt:  Teilnahme der Jungen in den Zielbranchen</vt:lpstr>
      <vt:lpstr>Zukunftstag 2016 in Sachsen-Anhalt:                                                                                                        Teilnahme der Mädchen in den Zielbranchen</vt:lpstr>
      <vt:lpstr>PowerPoint-Präsentation</vt:lpstr>
      <vt:lpstr>Zukunftstag 2016 in Sachsen-Anhalt: Teilnahme nach Schulformen</vt:lpstr>
      <vt:lpstr>Zukunftstag 2016 in Sachsen Anhalt:  Rückmeldungen der Schulen seit 2010/11</vt:lpstr>
      <vt:lpstr>  Zukunftstag 2016 in Sachsen-Anhalt: Rückmeldung der Sekundar- u. Gemeinschaftsschulen*                    seit 2010/11 (* Gemeinschaftsschulen seit  2013/14) </vt:lpstr>
      <vt:lpstr> Zukunftstag 2016 in Sachsen-Anhalt:     Rückmeldung der Gymnasien seit 2010/11</vt:lpstr>
      <vt:lpstr>Zukunftstag 2016 in Sachsen-Anhalt: Rückmeldung der Gesamtschulen seit 2010/11</vt:lpstr>
      <vt:lpstr>PowerPoint-Präsentation</vt:lpstr>
      <vt:lpstr>Zukunftstag 2016 in Sachsen-Anhalt:   Teilnahme der Schülerinnen und Schüler                                                                in den einzelnen Schulformen</vt:lpstr>
      <vt:lpstr> Zukunftstag 2016 in Sachsen-Anhalt:   Teilnahme der Mädchen nach Schulformen</vt:lpstr>
      <vt:lpstr> Zukunftstag 2016 in Sachsen-Anhalt:               Teilnahme der Jungen nach Schulformen</vt:lpstr>
      <vt:lpstr>Zukunftstag 2016 in Sachsen Anhalt:  Teilnahme der Mädchen und Jungen                                                                             nach Schulformen</vt:lpstr>
      <vt:lpstr>       Zukunftstag 2016 in Sachsen-Anhalt:            Teilnahme nach Landkreisen</vt:lpstr>
      <vt:lpstr>Zukunftstag 2016 in Sachsen-Anhalt: Teilnahme nach Landkreisen</vt:lpstr>
      <vt:lpstr>27.04.                    2017</vt:lpstr>
    </vt:vector>
  </TitlesOfParts>
  <Company>Landesschulamt Sachsen-Anhalt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Kupsch, Anke</dc:creator>
  <cp:lastModifiedBy>Kupsch, Anke</cp:lastModifiedBy>
  <cp:revision>15</cp:revision>
  <dcterms:created xsi:type="dcterms:W3CDTF">2016-09-12T12:08:25Z</dcterms:created>
  <dcterms:modified xsi:type="dcterms:W3CDTF">2016-09-13T11:56:35Z</dcterms:modified>
</cp:coreProperties>
</file>